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37"/>
  </p:notesMasterIdLst>
  <p:sldIdLst>
    <p:sldId id="256" r:id="rId2"/>
    <p:sldId id="425" r:id="rId3"/>
    <p:sldId id="428" r:id="rId4"/>
    <p:sldId id="444" r:id="rId5"/>
    <p:sldId id="443" r:id="rId6"/>
    <p:sldId id="439" r:id="rId7"/>
    <p:sldId id="324" r:id="rId8"/>
    <p:sldId id="426" r:id="rId9"/>
    <p:sldId id="313" r:id="rId10"/>
    <p:sldId id="466" r:id="rId11"/>
    <p:sldId id="294" r:id="rId12"/>
    <p:sldId id="311" r:id="rId13"/>
    <p:sldId id="257" r:id="rId14"/>
    <p:sldId id="478" r:id="rId15"/>
    <p:sldId id="341" r:id="rId16"/>
    <p:sldId id="480" r:id="rId17"/>
    <p:sldId id="429" r:id="rId18"/>
    <p:sldId id="441" r:id="rId19"/>
    <p:sldId id="433" r:id="rId20"/>
    <p:sldId id="476" r:id="rId21"/>
    <p:sldId id="447" r:id="rId22"/>
    <p:sldId id="262" r:id="rId23"/>
    <p:sldId id="344" r:id="rId24"/>
    <p:sldId id="320" r:id="rId25"/>
    <p:sldId id="275" r:id="rId26"/>
    <p:sldId id="474" r:id="rId27"/>
    <p:sldId id="475" r:id="rId28"/>
    <p:sldId id="479" r:id="rId29"/>
    <p:sldId id="319" r:id="rId30"/>
    <p:sldId id="436" r:id="rId31"/>
    <p:sldId id="438" r:id="rId32"/>
    <p:sldId id="477" r:id="rId33"/>
    <p:sldId id="440" r:id="rId34"/>
    <p:sldId id="446" r:id="rId35"/>
    <p:sldId id="29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86458" autoAdjust="0"/>
  </p:normalViewPr>
  <p:slideViewPr>
    <p:cSldViewPr snapToGrid="0">
      <p:cViewPr>
        <p:scale>
          <a:sx n="66" d="100"/>
          <a:sy n="66" d="100"/>
        </p:scale>
        <p:origin x="641" y="-11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5" d="100"/>
          <a:sy n="65" d="100"/>
        </p:scale>
        <p:origin x="-265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67A84C-8104-F041-B349-3C05944CA67B}" type="datetimeFigureOut">
              <a:rPr lang="en-US" smtClean="0"/>
              <a:t>1/21/2020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CFADE8-393E-934D-ABF3-48E7280792F1}" type="slidenum">
              <a:rPr lang="en-US" smtClean="0"/>
              <a:t>‹#›</a:t>
            </a:fld>
            <a:endParaRPr lang="en-US"/>
          </a:p>
        </p:txBody>
      </p:sp>
    </p:spTree>
    <p:extLst>
      <p:ext uri="{BB962C8B-B14F-4D97-AF65-F5344CB8AC3E}">
        <p14:creationId xmlns:p14="http://schemas.microsoft.com/office/powerpoint/2010/main" val="13151530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FADE8-393E-934D-ABF3-48E7280792F1}" type="slidenum">
              <a:rPr lang="en-US" smtClean="0"/>
              <a:t>1</a:t>
            </a:fld>
            <a:endParaRPr lang="en-US"/>
          </a:p>
        </p:txBody>
      </p:sp>
    </p:spTree>
    <p:extLst>
      <p:ext uri="{BB962C8B-B14F-4D97-AF65-F5344CB8AC3E}">
        <p14:creationId xmlns:p14="http://schemas.microsoft.com/office/powerpoint/2010/main" val="2438871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nSpc>
                <a:spcPct val="80000"/>
              </a:lnSpc>
            </a:pPr>
            <a:r>
              <a:rPr lang="en-US" altLang="ja-JP" dirty="0"/>
              <a:t>The 17 Sustainable Development Goals and 169 targets which we are announcing today demonstrate the scale and ambition of this new universal Agenda. They seek to build on the Millennium Development Goals and complete what these did not achieve. </a:t>
            </a:r>
            <a:endParaRPr kumimoji="0" lang="ja-JP" altLang="en-US" dirty="0">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34629" indent="-282550">
              <a:defRPr kumimoji="1" sz="2400">
                <a:solidFill>
                  <a:schemeClr val="tx1"/>
                </a:solidFill>
                <a:latin typeface="Arial" charset="0"/>
                <a:ea typeface="ＭＳ Ｐゴシック" charset="0"/>
              </a:defRPr>
            </a:lvl2pPr>
            <a:lvl3pPr marL="1130198" indent="-226040">
              <a:defRPr kumimoji="1" sz="2400">
                <a:solidFill>
                  <a:schemeClr val="tx1"/>
                </a:solidFill>
                <a:latin typeface="Arial" charset="0"/>
                <a:ea typeface="ＭＳ Ｐゴシック" charset="0"/>
              </a:defRPr>
            </a:lvl3pPr>
            <a:lvl4pPr marL="1582278" indent="-226040">
              <a:defRPr kumimoji="1" sz="2400">
                <a:solidFill>
                  <a:schemeClr val="tx1"/>
                </a:solidFill>
                <a:latin typeface="Arial" charset="0"/>
                <a:ea typeface="ＭＳ Ｐゴシック" charset="0"/>
              </a:defRPr>
            </a:lvl4pPr>
            <a:lvl5pPr marL="2034357" indent="-226040">
              <a:defRPr kumimoji="1" sz="2400">
                <a:solidFill>
                  <a:schemeClr val="tx1"/>
                </a:solidFill>
                <a:latin typeface="Arial" charset="0"/>
                <a:ea typeface="ＭＳ Ｐゴシック" charset="0"/>
              </a:defRPr>
            </a:lvl5pPr>
            <a:lvl6pPr marL="2486436" indent="-226040" fontAlgn="base">
              <a:spcBef>
                <a:spcPct val="0"/>
              </a:spcBef>
              <a:spcAft>
                <a:spcPct val="0"/>
              </a:spcAft>
              <a:defRPr kumimoji="1" sz="2400">
                <a:solidFill>
                  <a:schemeClr val="tx1"/>
                </a:solidFill>
                <a:latin typeface="Arial" charset="0"/>
                <a:ea typeface="ＭＳ Ｐゴシック" charset="0"/>
              </a:defRPr>
            </a:lvl6pPr>
            <a:lvl7pPr marL="2938516" indent="-226040" fontAlgn="base">
              <a:spcBef>
                <a:spcPct val="0"/>
              </a:spcBef>
              <a:spcAft>
                <a:spcPct val="0"/>
              </a:spcAft>
              <a:defRPr kumimoji="1" sz="2400">
                <a:solidFill>
                  <a:schemeClr val="tx1"/>
                </a:solidFill>
                <a:latin typeface="Arial" charset="0"/>
                <a:ea typeface="ＭＳ Ｐゴシック" charset="0"/>
              </a:defRPr>
            </a:lvl7pPr>
            <a:lvl8pPr marL="3390595" indent="-226040" fontAlgn="base">
              <a:spcBef>
                <a:spcPct val="0"/>
              </a:spcBef>
              <a:spcAft>
                <a:spcPct val="0"/>
              </a:spcAft>
              <a:defRPr kumimoji="1" sz="2400">
                <a:solidFill>
                  <a:schemeClr val="tx1"/>
                </a:solidFill>
                <a:latin typeface="Arial" charset="0"/>
                <a:ea typeface="ＭＳ Ｐゴシック" charset="0"/>
              </a:defRPr>
            </a:lvl8pPr>
            <a:lvl9pPr marL="3842675" indent="-226040" fontAlgn="base">
              <a:spcBef>
                <a:spcPct val="0"/>
              </a:spcBef>
              <a:spcAft>
                <a:spcPct val="0"/>
              </a:spcAft>
              <a:defRPr kumimoji="1" sz="2400">
                <a:solidFill>
                  <a:schemeClr val="tx1"/>
                </a:solidFill>
                <a:latin typeface="Arial" charset="0"/>
                <a:ea typeface="ＭＳ Ｐゴシック" charset="0"/>
              </a:defRPr>
            </a:lvl9pPr>
          </a:lstStyle>
          <a:p>
            <a:fld id="{09D595FA-4398-1B44-80A6-E370EA3BD72E}" type="slidenum">
              <a:rPr kumimoji="0" lang="en-US" altLang="ja-JP" sz="1200">
                <a:latin typeface="Calibri" charset="0"/>
              </a:rPr>
              <a:pPr/>
              <a:t>12</a:t>
            </a:fld>
            <a:endParaRPr kumimoji="0" lang="en-US" altLang="ja-JP" sz="1200">
              <a:latin typeface="Calibri" charset="0"/>
            </a:endParaRPr>
          </a:p>
        </p:txBody>
      </p:sp>
    </p:spTree>
    <p:extLst>
      <p:ext uri="{BB962C8B-B14F-4D97-AF65-F5344CB8AC3E}">
        <p14:creationId xmlns:p14="http://schemas.microsoft.com/office/powerpoint/2010/main" val="297155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p2:notes"/>
          <p:cNvSpPr txBox="1">
            <a:spLocks noGrp="1"/>
          </p:cNvSpPr>
          <p:nvPr>
            <p:ph type="body" idx="1"/>
          </p:nvPr>
        </p:nvSpPr>
        <p:spPr>
          <a:xfrm>
            <a:off x="709613" y="4518025"/>
            <a:ext cx="5683250" cy="3697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3" name="Google Shape;173;p2:notes"/>
          <p:cNvSpPr txBox="1">
            <a:spLocks noGrp="1"/>
          </p:cNvSpPr>
          <p:nvPr>
            <p:ph type="sldNum" idx="12"/>
          </p:nvPr>
        </p:nvSpPr>
        <p:spPr>
          <a:xfrm>
            <a:off x="4022725" y="8918575"/>
            <a:ext cx="3078163"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FADE8-393E-934D-ABF3-48E7280792F1}" type="slidenum">
              <a:rPr lang="en-US" smtClean="0"/>
              <a:t>20</a:t>
            </a:fld>
            <a:endParaRPr lang="en-US"/>
          </a:p>
        </p:txBody>
      </p:sp>
    </p:spTree>
    <p:extLst>
      <p:ext uri="{BB962C8B-B14F-4D97-AF65-F5344CB8AC3E}">
        <p14:creationId xmlns:p14="http://schemas.microsoft.com/office/powerpoint/2010/main" val="1384381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FADE8-393E-934D-ABF3-48E7280792F1}" type="slidenum">
              <a:rPr lang="en-US" smtClean="0"/>
              <a:t>22</a:t>
            </a:fld>
            <a:endParaRPr lang="en-US"/>
          </a:p>
        </p:txBody>
      </p:sp>
    </p:spTree>
    <p:extLst>
      <p:ext uri="{BB962C8B-B14F-4D97-AF65-F5344CB8AC3E}">
        <p14:creationId xmlns:p14="http://schemas.microsoft.com/office/powerpoint/2010/main" val="531898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0CFADE8-393E-934D-ABF3-48E7280792F1}" type="slidenum">
              <a:rPr lang="en-US" smtClean="0"/>
              <a:t>25</a:t>
            </a:fld>
            <a:endParaRPr lang="en-US"/>
          </a:p>
        </p:txBody>
      </p:sp>
    </p:spTree>
    <p:extLst>
      <p:ext uri="{BB962C8B-B14F-4D97-AF65-F5344CB8AC3E}">
        <p14:creationId xmlns:p14="http://schemas.microsoft.com/office/powerpoint/2010/main" val="99059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18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19954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8905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349528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28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9845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1/21/2020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7755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73037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1/21/2020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27301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1/21/2020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51098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46449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1/21/2020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5897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hyperlink" Target="http://www.pcc.edu/sustain" TargetMode="External"/><Relationship Id="rId9" Type="http://schemas.openxmlformats.org/officeDocument/2006/relationships/image" Target="../media/image28.gif"/></Relationships>
</file>

<file path=ppt/slides/_rels/slide2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jpg"/><Relationship Id="rId4" Type="http://schemas.openxmlformats.org/officeDocument/2006/relationships/image" Target="../media/image35.png"/><Relationship Id="rId9"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2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en.unesco.org/events/ESDfor203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future.esd@unesco.org" TargetMode="External"/><Relationship Id="rId2" Type="http://schemas.openxmlformats.org/officeDocument/2006/relationships/image" Target="../media/image70.jpeg"/><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34.xml.rels><?xml version="1.0" encoding="UTF-8" standalone="yes"?>
<Relationships xmlns="http://schemas.openxmlformats.org/package/2006/relationships"><Relationship Id="rId3" Type="http://schemas.openxmlformats.org/officeDocument/2006/relationships/hyperlink" Target="https://en.unesco.org/themes/education-sustainable-development" TargetMode="External"/><Relationship Id="rId2" Type="http://schemas.openxmlformats.org/officeDocument/2006/relationships/hyperlink" Target="mailto:future.esd@unesco.org"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en.unesco.org/esd-newsletter"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kdsmith@pcc.edu" TargetMode="External"/><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hyperlink" Target="http://www.gpse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388" y="1810135"/>
            <a:ext cx="10545224" cy="1045514"/>
          </a:xfrm>
        </p:spPr>
        <p:txBody>
          <a:bodyPr>
            <a:noAutofit/>
          </a:bodyPr>
          <a:lstStyle/>
          <a:p>
            <a:pPr algn="ctr"/>
            <a:r>
              <a:rPr lang="en-US" sz="4800" b="1" dirty="0">
                <a:solidFill>
                  <a:schemeClr val="accent2"/>
                </a:solidFill>
                <a:latin typeface="+mn-lt"/>
              </a:rPr>
              <a:t>ESD for 2030: </a:t>
            </a:r>
            <a:br>
              <a:rPr lang="en-US" sz="4800" b="1" dirty="0">
                <a:solidFill>
                  <a:schemeClr val="accent2"/>
                </a:solidFill>
                <a:latin typeface="+mn-lt"/>
              </a:rPr>
            </a:br>
            <a:r>
              <a:rPr lang="en-US" sz="4800" b="1" dirty="0">
                <a:solidFill>
                  <a:schemeClr val="accent2"/>
                </a:solidFill>
                <a:latin typeface="+mn-lt"/>
              </a:rPr>
              <a:t>The Future Depends on Us!</a:t>
            </a:r>
          </a:p>
        </p:txBody>
      </p:sp>
      <p:sp>
        <p:nvSpPr>
          <p:cNvPr id="3" name="Subtitle 2"/>
          <p:cNvSpPr>
            <a:spLocks noGrp="1"/>
          </p:cNvSpPr>
          <p:nvPr>
            <p:ph type="body" idx="1"/>
          </p:nvPr>
        </p:nvSpPr>
        <p:spPr>
          <a:xfrm>
            <a:off x="1097280" y="4525108"/>
            <a:ext cx="10356166" cy="1563176"/>
          </a:xfrm>
        </p:spPr>
        <p:txBody>
          <a:bodyPr>
            <a:normAutofit/>
          </a:bodyPr>
          <a:lstStyle/>
          <a:p>
            <a:r>
              <a:rPr lang="en-US" dirty="0">
                <a:latin typeface="+mn-lt"/>
              </a:rPr>
              <a:t>AASHE webinar</a:t>
            </a:r>
          </a:p>
          <a:p>
            <a:r>
              <a:rPr lang="en-US" dirty="0">
                <a:latin typeface="+mn-lt"/>
              </a:rPr>
              <a:t>January 22, 2020</a:t>
            </a:r>
          </a:p>
          <a:p>
            <a:r>
              <a:rPr lang="en-US" dirty="0">
                <a:latin typeface="+mn-lt"/>
              </a:rPr>
              <a:t>Dr. Kim Smith</a:t>
            </a:r>
          </a:p>
        </p:txBody>
      </p:sp>
    </p:spTree>
    <p:extLst>
      <p:ext uri="{BB962C8B-B14F-4D97-AF65-F5344CB8AC3E}">
        <p14:creationId xmlns:p14="http://schemas.microsoft.com/office/powerpoint/2010/main" val="2928129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0823" y="3429000"/>
            <a:ext cx="9150350" cy="3238500"/>
          </a:xfrm>
        </p:spPr>
        <p:txBody>
          <a:bodyPr>
            <a:noAutofit/>
          </a:bodyPr>
          <a:lstStyle/>
          <a:p>
            <a:pPr>
              <a:buFont typeface="Wingdings" panose="05000000000000000000" pitchFamily="2" charset="2"/>
              <a:buChar char="§"/>
            </a:pPr>
            <a:r>
              <a:rPr lang="en-US" sz="2200" dirty="0"/>
              <a:t>  Aspirational, with unprecedented scope and significance </a:t>
            </a:r>
          </a:p>
          <a:p>
            <a:pPr>
              <a:buFont typeface="Wingdings" panose="05000000000000000000" pitchFamily="2" charset="2"/>
              <a:buChar char="§"/>
            </a:pPr>
            <a:r>
              <a:rPr lang="en-US" sz="2200" dirty="0"/>
              <a:t>  Accepted by all countries, in September 2015</a:t>
            </a:r>
          </a:p>
          <a:p>
            <a:pPr>
              <a:buFont typeface="Wingdings" panose="05000000000000000000" pitchFamily="2" charset="2"/>
              <a:buChar char="§"/>
            </a:pPr>
            <a:r>
              <a:rPr lang="en-US" sz="2200" dirty="0"/>
              <a:t>  17 universal goals, 169 targets, and 244 indicators</a:t>
            </a:r>
          </a:p>
          <a:p>
            <a:pPr>
              <a:buFont typeface="Wingdings" panose="05000000000000000000" pitchFamily="2" charset="2"/>
              <a:buChar char="§"/>
            </a:pPr>
            <a:r>
              <a:rPr lang="en-US" sz="2200" dirty="0"/>
              <a:t>  Balances the three dimensions of sustainable development: social, economic, and environmental</a:t>
            </a:r>
          </a:p>
          <a:p>
            <a:pPr>
              <a:buFont typeface="Wingdings" panose="05000000000000000000" pitchFamily="2" charset="2"/>
              <a:buChar char="§"/>
            </a:pPr>
            <a:r>
              <a:rPr lang="en-US" sz="2200" dirty="0"/>
              <a:t>  Relevant to all developing and developed countries</a:t>
            </a:r>
          </a:p>
        </p:txBody>
      </p:sp>
      <p:pic>
        <p:nvPicPr>
          <p:cNvPr id="4" name="Picture 4" descr="Image result for agenda 2030">
            <a:extLst>
              <a:ext uri="{FF2B5EF4-FFF2-40B4-BE49-F238E27FC236}">
                <a16:creationId xmlns:a16="http://schemas.microsoft.com/office/drawing/2014/main" id="{D2B7B1EA-6C49-4771-B6BA-4B0B68613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825" y="222335"/>
            <a:ext cx="5084347" cy="285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61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58335" y="207313"/>
            <a:ext cx="6875329" cy="601579"/>
          </a:xfrm>
          <a:solidFill>
            <a:schemeClr val="accent2">
              <a:lumMod val="60000"/>
              <a:lumOff val="40000"/>
            </a:schemeClr>
          </a:solidFill>
        </p:spPr>
        <p:txBody>
          <a:bodyPr>
            <a:normAutofit fontScale="90000"/>
          </a:bodyPr>
          <a:lstStyle/>
          <a:p>
            <a:pPr algn="ctr"/>
            <a:r>
              <a:rPr lang="en-US" dirty="0"/>
              <a:t>Agenda 2030 (2015)</a:t>
            </a:r>
          </a:p>
        </p:txBody>
      </p:sp>
      <p:pic>
        <p:nvPicPr>
          <p:cNvPr id="4098" name="Picture 2" descr="Image result for sustainable development go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44" y="808892"/>
            <a:ext cx="11882909" cy="604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088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idx="4294967295"/>
          </p:nvPr>
        </p:nvSpPr>
        <p:spPr>
          <a:xfrm>
            <a:off x="1139913" y="545432"/>
            <a:ext cx="9865278" cy="667598"/>
          </a:xfrm>
          <a:solidFill>
            <a:schemeClr val="accent2">
              <a:lumMod val="60000"/>
              <a:lumOff val="40000"/>
            </a:schemeClr>
          </a:solidFill>
        </p:spPr>
        <p:txBody>
          <a:bodyPr rtlCol="0">
            <a:normAutofit/>
          </a:bodyPr>
          <a:lstStyle/>
          <a:p>
            <a:pPr algn="ctr">
              <a:defRPr/>
            </a:pPr>
            <a:r>
              <a:rPr lang="en-US" sz="3600" dirty="0"/>
              <a:t>SDG 4.7: Education for Sustainable Development (ESD)</a:t>
            </a:r>
            <a:endParaRPr kumimoji="0" lang="en-US" sz="3600" dirty="0">
              <a:latin typeface="+mn-lt"/>
            </a:endParaRPr>
          </a:p>
        </p:txBody>
      </p:sp>
      <p:sp>
        <p:nvSpPr>
          <p:cNvPr id="80898" name="Content Placeholder 2"/>
          <p:cNvSpPr>
            <a:spLocks noGrp="1"/>
          </p:cNvSpPr>
          <p:nvPr>
            <p:ph idx="4294967295"/>
          </p:nvPr>
        </p:nvSpPr>
        <p:spPr>
          <a:xfrm>
            <a:off x="1043572" y="1811908"/>
            <a:ext cx="10104856" cy="4021140"/>
          </a:xfrm>
          <a:noFill/>
          <a:ln w="28575">
            <a:solidFill>
              <a:schemeClr val="accent2"/>
            </a:solidFill>
          </a:ln>
        </p:spPr>
        <p:txBody>
          <a:bodyPr>
            <a:normAutofit/>
          </a:bodyPr>
          <a:lstStyle/>
          <a:p>
            <a:pPr marL="0" indent="0" eaLnBrk="1" hangingPunct="1">
              <a:spcBef>
                <a:spcPct val="0"/>
              </a:spcBef>
              <a:buFont typeface="Arial" charset="0"/>
              <a:buNone/>
            </a:pPr>
            <a:endParaRPr kumimoji="0" lang="en-US" altLang="ja-JP" sz="2000" b="1" dirty="0">
              <a:latin typeface="+mj-lt"/>
            </a:endParaRPr>
          </a:p>
          <a:p>
            <a:pPr marL="201168" lvl="1" indent="0">
              <a:buNone/>
            </a:pPr>
            <a:r>
              <a:rPr lang="en-US" altLang="ja-JP" sz="2400" dirty="0"/>
              <a:t>Goal 4 - Ensure inclusive and equitable quality education and promote life-long learning opportunities for all.</a:t>
            </a:r>
          </a:p>
          <a:p>
            <a:pPr marL="201168" lvl="1" indent="0">
              <a:buNone/>
            </a:pPr>
            <a:endParaRPr lang="en-US" altLang="ja-JP" sz="2400" dirty="0"/>
          </a:p>
          <a:p>
            <a:pPr marL="201168" lvl="1" indent="0">
              <a:buNone/>
            </a:pPr>
            <a:r>
              <a:rPr lang="en-US" altLang="ja-JP" sz="2400" dirty="0"/>
              <a:t>Target 4.7 - By 2030, ensure all learners acquire knowledge and skills needed to promote sustainable development, including among others through education for sustainable development and sustainable lifestyles, human rights, gender equality, promotion of a culture of peace and non-violence, global citizenship, and appreciation of cultural diversity and of culture’s contribution to sustainable development.</a:t>
            </a:r>
          </a:p>
          <a:p>
            <a:pPr marL="0" indent="0" eaLnBrk="1" hangingPunct="1">
              <a:spcBef>
                <a:spcPct val="0"/>
              </a:spcBef>
              <a:buFont typeface="Arial" charset="0"/>
              <a:buNone/>
            </a:pPr>
            <a:endParaRPr kumimoji="0" lang="en-US" altLang="ja-JP" sz="2200" b="1" dirty="0">
              <a:solidFill>
                <a:srgbClr val="008000"/>
              </a:solidFill>
              <a:latin typeface="+mj-lt"/>
            </a:endParaRPr>
          </a:p>
          <a:p>
            <a:pPr marL="0" indent="0" eaLnBrk="1" hangingPunct="1">
              <a:spcBef>
                <a:spcPct val="0"/>
              </a:spcBef>
              <a:buFont typeface="Arial" charset="0"/>
              <a:buNone/>
            </a:pPr>
            <a:endParaRPr kumimoji="0" lang="en-US" altLang="ja-JP" sz="2200" b="1" dirty="0">
              <a:latin typeface="+mj-lt"/>
            </a:endParaRPr>
          </a:p>
          <a:p>
            <a:pPr marL="0" indent="0" eaLnBrk="1" hangingPunct="1">
              <a:spcBef>
                <a:spcPct val="0"/>
              </a:spcBef>
              <a:buFont typeface="Arial" charset="0"/>
              <a:buNone/>
            </a:pPr>
            <a:endParaRPr kumimoji="0" lang="en-US" altLang="ja-JP" sz="2200" b="1" dirty="0">
              <a:latin typeface="+mj-lt"/>
            </a:endParaRPr>
          </a:p>
          <a:p>
            <a:pPr marL="0" indent="0" eaLnBrk="1" hangingPunct="1">
              <a:spcBef>
                <a:spcPct val="0"/>
              </a:spcBef>
              <a:buFont typeface="Arial" charset="0"/>
              <a:buNone/>
            </a:pPr>
            <a:endParaRPr kumimoji="0" lang="ja-JP" altLang="en-US" sz="2200" b="1" dirty="0">
              <a:latin typeface="+mj-lt"/>
            </a:endParaRPr>
          </a:p>
        </p:txBody>
      </p:sp>
    </p:spTree>
    <p:extLst>
      <p:ext uri="{BB962C8B-B14F-4D97-AF65-F5344CB8AC3E}">
        <p14:creationId xmlns:p14="http://schemas.microsoft.com/office/powerpoint/2010/main" val="372068684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2" name="Text Placeholder 1">
            <a:extLst>
              <a:ext uri="{FF2B5EF4-FFF2-40B4-BE49-F238E27FC236}">
                <a16:creationId xmlns:a16="http://schemas.microsoft.com/office/drawing/2014/main" id="{3A69FD25-74A3-4D43-ABFD-583B1AE52538}"/>
              </a:ext>
            </a:extLst>
          </p:cNvPr>
          <p:cNvSpPr>
            <a:spLocks noGrp="1"/>
          </p:cNvSpPr>
          <p:nvPr>
            <p:ph type="body" idx="1"/>
          </p:nvPr>
        </p:nvSpPr>
        <p:spPr>
          <a:xfrm>
            <a:off x="832338" y="4628974"/>
            <a:ext cx="10779369" cy="1361518"/>
          </a:xfrm>
        </p:spPr>
        <p:txBody>
          <a:bodyPr>
            <a:normAutofit/>
          </a:bodyPr>
          <a:lstStyle/>
          <a:p>
            <a:pPr marL="342900" indent="-342900">
              <a:buFont typeface="Wingdings" panose="05000000000000000000" pitchFamily="2" charset="2"/>
              <a:buChar char="§"/>
            </a:pPr>
            <a:r>
              <a:rPr lang="en-US" cap="none" dirty="0">
                <a:latin typeface="+mn-lt"/>
              </a:rPr>
              <a:t>Recommendations for how education, training, and public awareness can help us meet all of the SDGs</a:t>
            </a:r>
          </a:p>
          <a:p>
            <a:pPr marL="342900" indent="-342900">
              <a:buFont typeface="Wingdings" panose="05000000000000000000" pitchFamily="2" charset="2"/>
              <a:buChar char="§"/>
            </a:pPr>
            <a:r>
              <a:rPr lang="en-US" cap="none" dirty="0">
                <a:latin typeface="+mn-lt"/>
              </a:rPr>
              <a:t>http://www.ceeindia.org/esdg/</a:t>
            </a:r>
          </a:p>
          <a:p>
            <a:pPr marL="342900" indent="-34290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10726C1D-FF40-4184-A2E2-F55830625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169" y="773148"/>
            <a:ext cx="6993702" cy="2027161"/>
          </a:xfrm>
          <a:prstGeom prst="rect">
            <a:avLst/>
          </a:prstGeom>
        </p:spPr>
      </p:pic>
      <p:sp>
        <p:nvSpPr>
          <p:cNvPr id="5" name="Rectangle 4">
            <a:extLst>
              <a:ext uri="{FF2B5EF4-FFF2-40B4-BE49-F238E27FC236}">
                <a16:creationId xmlns:a16="http://schemas.microsoft.com/office/drawing/2014/main" id="{4833F7B3-0EEF-4376-994E-267C69677C2C}"/>
              </a:ext>
            </a:extLst>
          </p:cNvPr>
          <p:cNvSpPr/>
          <p:nvPr/>
        </p:nvSpPr>
        <p:spPr>
          <a:xfrm>
            <a:off x="4234937" y="3329350"/>
            <a:ext cx="3974165" cy="461665"/>
          </a:xfrm>
          <a:prstGeom prst="rect">
            <a:avLst/>
          </a:prstGeom>
        </p:spPr>
        <p:txBody>
          <a:bodyPr wrap="none">
            <a:spAutoFit/>
          </a:bodyPr>
          <a:lstStyle/>
          <a:p>
            <a:r>
              <a:rPr lang="en-US" sz="2400" dirty="0"/>
              <a:t>“</a:t>
            </a:r>
            <a:r>
              <a:rPr lang="en-US" sz="2400" spc="200" dirty="0">
                <a:solidFill>
                  <a:schemeClr val="tx2"/>
                </a:solidFill>
              </a:rPr>
              <a:t>Ahmedabad Plan” (2016)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786696-2430-4978-82F5-90DFC35BB60B}"/>
              </a:ext>
            </a:extLst>
          </p:cNvPr>
          <p:cNvPicPr>
            <a:picLocks noChangeAspect="1"/>
          </p:cNvPicPr>
          <p:nvPr/>
        </p:nvPicPr>
        <p:blipFill rotWithShape="1">
          <a:blip r:embed="rId2"/>
          <a:srcRect b="8056"/>
          <a:stretch/>
        </p:blipFill>
        <p:spPr>
          <a:xfrm>
            <a:off x="785447" y="18095"/>
            <a:ext cx="5310554" cy="6847315"/>
          </a:xfrm>
          <a:prstGeom prst="rect">
            <a:avLst/>
          </a:prstGeom>
        </p:spPr>
      </p:pic>
      <p:sp>
        <p:nvSpPr>
          <p:cNvPr id="8" name="TextBox 7">
            <a:extLst>
              <a:ext uri="{FF2B5EF4-FFF2-40B4-BE49-F238E27FC236}">
                <a16:creationId xmlns:a16="http://schemas.microsoft.com/office/drawing/2014/main" id="{872F1C47-0EC5-4DE3-88E5-B3C81D656A52}"/>
              </a:ext>
            </a:extLst>
          </p:cNvPr>
          <p:cNvSpPr txBox="1"/>
          <p:nvPr/>
        </p:nvSpPr>
        <p:spPr>
          <a:xfrm>
            <a:off x="6841880" y="3441752"/>
            <a:ext cx="4834305" cy="2123658"/>
          </a:xfrm>
          <a:prstGeom prst="rect">
            <a:avLst/>
          </a:prstGeom>
          <a:noFill/>
        </p:spPr>
        <p:txBody>
          <a:bodyPr wrap="square" rtlCol="0">
            <a:spAutoFit/>
          </a:bodyPr>
          <a:lstStyle/>
          <a:p>
            <a:r>
              <a:rPr lang="en-US" sz="2200" dirty="0"/>
              <a:t>“Individuals must become sustainability change-makers.  They require the knowledge, skills, values, and attitudes that empower them to contribute to sustainable development.” (2017)</a:t>
            </a:r>
          </a:p>
        </p:txBody>
      </p:sp>
      <p:pic>
        <p:nvPicPr>
          <p:cNvPr id="4" name="Content Placeholder 3">
            <a:extLst>
              <a:ext uri="{FF2B5EF4-FFF2-40B4-BE49-F238E27FC236}">
                <a16:creationId xmlns:a16="http://schemas.microsoft.com/office/drawing/2014/main" id="{A4635BE4-04D3-40DA-8623-E26D2D98F0FE}"/>
              </a:ext>
            </a:extLst>
          </p:cNvPr>
          <p:cNvPicPr>
            <a:picLocks noChangeAspect="1"/>
          </p:cNvPicPr>
          <p:nvPr/>
        </p:nvPicPr>
        <p:blipFill>
          <a:blip r:embed="rId3"/>
          <a:stretch>
            <a:fillRect/>
          </a:stretch>
        </p:blipFill>
        <p:spPr>
          <a:xfrm>
            <a:off x="7633504" y="1102816"/>
            <a:ext cx="3153900" cy="1642316"/>
          </a:xfrm>
          <a:prstGeom prst="rect">
            <a:avLst/>
          </a:prstGeom>
        </p:spPr>
      </p:pic>
    </p:spTree>
    <p:extLst>
      <p:ext uri="{BB962C8B-B14F-4D97-AF65-F5344CB8AC3E}">
        <p14:creationId xmlns:p14="http://schemas.microsoft.com/office/powerpoint/2010/main" val="2220994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63429-093E-4C65-91C6-98408377E632}"/>
              </a:ext>
            </a:extLst>
          </p:cNvPr>
          <p:cNvSpPr>
            <a:spLocks noGrp="1"/>
          </p:cNvSpPr>
          <p:nvPr>
            <p:ph type="title"/>
          </p:nvPr>
        </p:nvSpPr>
        <p:spPr>
          <a:xfrm>
            <a:off x="996462" y="668217"/>
            <a:ext cx="10152183" cy="699868"/>
          </a:xfrm>
        </p:spPr>
        <p:txBody>
          <a:bodyPr>
            <a:normAutofit fontScale="90000"/>
          </a:bodyPr>
          <a:lstStyle/>
          <a:p>
            <a:r>
              <a:rPr lang="en-US" sz="4000" dirty="0">
                <a:latin typeface="+mn-lt"/>
              </a:rPr>
              <a:t>Cross-cutting Key Competencies for Achieving the SDGs</a:t>
            </a:r>
          </a:p>
        </p:txBody>
      </p:sp>
      <p:sp>
        <p:nvSpPr>
          <p:cNvPr id="3" name="Content Placeholder 2">
            <a:extLst>
              <a:ext uri="{FF2B5EF4-FFF2-40B4-BE49-F238E27FC236}">
                <a16:creationId xmlns:a16="http://schemas.microsoft.com/office/drawing/2014/main" id="{40395CD4-EDE5-4DBB-A55A-22F707261537}"/>
              </a:ext>
            </a:extLst>
          </p:cNvPr>
          <p:cNvSpPr>
            <a:spLocks noGrp="1"/>
          </p:cNvSpPr>
          <p:nvPr>
            <p:ph idx="1"/>
          </p:nvPr>
        </p:nvSpPr>
        <p:spPr>
          <a:xfrm>
            <a:off x="1122744" y="1940111"/>
            <a:ext cx="10620847" cy="4320604"/>
          </a:xfrm>
        </p:spPr>
        <p:txBody>
          <a:bodyPr>
            <a:normAutofit/>
          </a:bodyPr>
          <a:lstStyle/>
          <a:p>
            <a:pPr>
              <a:buFont typeface="Wingdings" panose="05000000000000000000" pitchFamily="2" charset="2"/>
              <a:buChar char="§"/>
            </a:pPr>
            <a:r>
              <a:rPr lang="en-US" dirty="0"/>
              <a:t>  </a:t>
            </a:r>
            <a:r>
              <a:rPr lang="en-US" sz="2400" dirty="0"/>
              <a:t>Systems thinking</a:t>
            </a:r>
          </a:p>
          <a:p>
            <a:pPr>
              <a:buFont typeface="Wingdings" panose="05000000000000000000" pitchFamily="2" charset="2"/>
              <a:buChar char="§"/>
            </a:pPr>
            <a:r>
              <a:rPr lang="en-US" sz="2400" dirty="0"/>
              <a:t>  Anticipatory competency (evaluate multiple futures, consequences, and risks)</a:t>
            </a:r>
          </a:p>
          <a:p>
            <a:pPr>
              <a:buFont typeface="Wingdings" panose="05000000000000000000" pitchFamily="2" charset="2"/>
              <a:buChar char="§"/>
            </a:pPr>
            <a:r>
              <a:rPr lang="en-US" sz="2400" dirty="0"/>
              <a:t>  Normative competency (norms, values, and actions, in context of conflicts of interests)</a:t>
            </a:r>
          </a:p>
          <a:p>
            <a:pPr>
              <a:buFont typeface="Wingdings" panose="05000000000000000000" pitchFamily="2" charset="2"/>
              <a:buChar char="§"/>
            </a:pPr>
            <a:r>
              <a:rPr lang="en-US" sz="2400" dirty="0"/>
              <a:t>  Strategic competency (innovative actions)</a:t>
            </a:r>
          </a:p>
          <a:p>
            <a:pPr>
              <a:buFont typeface="Wingdings" panose="05000000000000000000" pitchFamily="2" charset="2"/>
              <a:buChar char="§"/>
            </a:pPr>
            <a:r>
              <a:rPr lang="en-US" sz="2400" dirty="0"/>
              <a:t>  Collaboration</a:t>
            </a:r>
          </a:p>
          <a:p>
            <a:pPr>
              <a:buFont typeface="Wingdings" panose="05000000000000000000" pitchFamily="2" charset="2"/>
              <a:buChar char="§"/>
            </a:pPr>
            <a:r>
              <a:rPr lang="en-US" sz="2400" dirty="0"/>
              <a:t>  Critical thinking</a:t>
            </a:r>
          </a:p>
          <a:p>
            <a:pPr>
              <a:buFont typeface="Wingdings" panose="05000000000000000000" pitchFamily="2" charset="2"/>
              <a:buChar char="§"/>
            </a:pPr>
            <a:r>
              <a:rPr lang="en-US" sz="2400" dirty="0"/>
              <a:t>  Self-awareness</a:t>
            </a:r>
          </a:p>
          <a:p>
            <a:pPr>
              <a:buFont typeface="Wingdings" panose="05000000000000000000" pitchFamily="2" charset="2"/>
              <a:buChar char="§"/>
            </a:pPr>
            <a:r>
              <a:rPr lang="en-US" sz="2400" dirty="0"/>
              <a:t>  Integrated problem-solving</a:t>
            </a:r>
          </a:p>
        </p:txBody>
      </p:sp>
    </p:spTree>
    <p:extLst>
      <p:ext uri="{BB962C8B-B14F-4D97-AF65-F5344CB8AC3E}">
        <p14:creationId xmlns:p14="http://schemas.microsoft.com/office/powerpoint/2010/main" val="426122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E96C-66E5-45AE-8F16-8ABD25315F45}"/>
              </a:ext>
            </a:extLst>
          </p:cNvPr>
          <p:cNvSpPr>
            <a:spLocks noGrp="1"/>
          </p:cNvSpPr>
          <p:nvPr>
            <p:ph type="title"/>
          </p:nvPr>
        </p:nvSpPr>
        <p:spPr>
          <a:xfrm>
            <a:off x="1975631" y="586153"/>
            <a:ext cx="8240738" cy="887437"/>
          </a:xfrm>
        </p:spPr>
        <p:txBody>
          <a:bodyPr>
            <a:normAutofit/>
          </a:bodyPr>
          <a:lstStyle/>
          <a:p>
            <a:pPr algn="ctr"/>
            <a:r>
              <a:rPr lang="en-US" sz="4000" dirty="0"/>
              <a:t>Post-GAP (2020-2030): What’s Next?</a:t>
            </a:r>
          </a:p>
        </p:txBody>
      </p:sp>
      <p:pic>
        <p:nvPicPr>
          <p:cNvPr id="5" name="Content Placeholder 3">
            <a:extLst>
              <a:ext uri="{FF2B5EF4-FFF2-40B4-BE49-F238E27FC236}">
                <a16:creationId xmlns:a16="http://schemas.microsoft.com/office/drawing/2014/main" id="{1FF3832C-A1D8-4431-AF33-35BB734A6CD4}"/>
              </a:ext>
            </a:extLst>
          </p:cNvPr>
          <p:cNvPicPr>
            <a:picLocks noChangeAspect="1"/>
          </p:cNvPicPr>
          <p:nvPr/>
        </p:nvPicPr>
        <p:blipFill>
          <a:blip r:embed="rId2"/>
          <a:stretch>
            <a:fillRect/>
          </a:stretch>
        </p:blipFill>
        <p:spPr>
          <a:xfrm>
            <a:off x="3077820" y="2027971"/>
            <a:ext cx="6036360" cy="4022725"/>
          </a:xfrm>
          <a:prstGeom prst="rect">
            <a:avLst/>
          </a:prstGeom>
        </p:spPr>
      </p:pic>
    </p:spTree>
    <p:extLst>
      <p:ext uri="{BB962C8B-B14F-4D97-AF65-F5344CB8AC3E}">
        <p14:creationId xmlns:p14="http://schemas.microsoft.com/office/powerpoint/2010/main" val="3900714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3-F7B7-40A7-9781-9AD4CC0302A2}"/>
              </a:ext>
            </a:extLst>
          </p:cNvPr>
          <p:cNvSpPr>
            <a:spLocks noGrp="1"/>
          </p:cNvSpPr>
          <p:nvPr>
            <p:ph type="title"/>
          </p:nvPr>
        </p:nvSpPr>
        <p:spPr>
          <a:xfrm>
            <a:off x="1108854" y="642395"/>
            <a:ext cx="10058400" cy="776661"/>
          </a:xfrm>
        </p:spPr>
        <p:txBody>
          <a:bodyPr>
            <a:normAutofit/>
          </a:bodyPr>
          <a:lstStyle/>
          <a:p>
            <a:pPr algn="ctr"/>
            <a:r>
              <a:rPr lang="en-US" sz="3600" dirty="0"/>
              <a:t>Consultation Meetings on the Future of ESD</a:t>
            </a:r>
          </a:p>
        </p:txBody>
      </p:sp>
      <p:pic>
        <p:nvPicPr>
          <p:cNvPr id="6" name="Picture 2" descr="https://en.unesco.org/sites/default/files/styles/img_688x358/public/bgk_consultation.jpg?itok=Ujs3Q9Zd">
            <a:extLst>
              <a:ext uri="{FF2B5EF4-FFF2-40B4-BE49-F238E27FC236}">
                <a16:creationId xmlns:a16="http://schemas.microsoft.com/office/drawing/2014/main" id="{3473474B-8F46-4F73-8337-E891B9BBE2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2876" y="1877598"/>
            <a:ext cx="7456531" cy="38799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03C52E-4C71-4A07-8FF1-EF910C60BE8A}"/>
              </a:ext>
            </a:extLst>
          </p:cNvPr>
          <p:cNvSpPr txBox="1"/>
          <p:nvPr/>
        </p:nvSpPr>
        <p:spPr>
          <a:xfrm>
            <a:off x="1749995" y="5897833"/>
            <a:ext cx="8962292" cy="400110"/>
          </a:xfrm>
          <a:prstGeom prst="rect">
            <a:avLst/>
          </a:prstGeom>
          <a:noFill/>
        </p:spPr>
        <p:txBody>
          <a:bodyPr wrap="square" rtlCol="0">
            <a:spAutoFit/>
          </a:bodyPr>
          <a:lstStyle/>
          <a:p>
            <a:pPr algn="ctr"/>
            <a:r>
              <a:rPr lang="en-US" sz="2000" dirty="0"/>
              <a:t>116 UNESCO Member States and Associate Members (July 2018)</a:t>
            </a:r>
          </a:p>
        </p:txBody>
      </p:sp>
    </p:spTree>
    <p:extLst>
      <p:ext uri="{BB962C8B-B14F-4D97-AF65-F5344CB8AC3E}">
        <p14:creationId xmlns:p14="http://schemas.microsoft.com/office/powerpoint/2010/main" val="116741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28597-58C9-4655-AC7F-3967571F8D2E}"/>
              </a:ext>
            </a:extLst>
          </p:cNvPr>
          <p:cNvSpPr>
            <a:spLocks noGrp="1"/>
          </p:cNvSpPr>
          <p:nvPr>
            <p:ph type="title"/>
          </p:nvPr>
        </p:nvSpPr>
        <p:spPr>
          <a:xfrm>
            <a:off x="1097280" y="324945"/>
            <a:ext cx="10058400" cy="1450757"/>
          </a:xfrm>
        </p:spPr>
        <p:txBody>
          <a:bodyPr>
            <a:noAutofit/>
          </a:bodyPr>
          <a:lstStyle/>
          <a:p>
            <a:pPr algn="ctr"/>
            <a:r>
              <a:rPr lang="en-US" sz="3600" dirty="0"/>
              <a:t>UNESCO launches new framework and UN decade!</a:t>
            </a:r>
            <a:br>
              <a:rPr lang="en-US" sz="3600" dirty="0"/>
            </a:br>
            <a:r>
              <a:rPr lang="en-US" sz="3200" dirty="0"/>
              <a:t>“Education for Sustainable Development: </a:t>
            </a:r>
            <a:br>
              <a:rPr lang="en-US" sz="3200" dirty="0"/>
            </a:br>
            <a:r>
              <a:rPr lang="en-US" sz="3200" dirty="0"/>
              <a:t>Towards achieving the SDGs” (ESD for 2030)</a:t>
            </a:r>
          </a:p>
        </p:txBody>
      </p:sp>
      <p:sp>
        <p:nvSpPr>
          <p:cNvPr id="3" name="Content Placeholder 2">
            <a:extLst>
              <a:ext uri="{FF2B5EF4-FFF2-40B4-BE49-F238E27FC236}">
                <a16:creationId xmlns:a16="http://schemas.microsoft.com/office/drawing/2014/main" id="{88B535BA-6D59-4053-90F5-E217ACA116BF}"/>
              </a:ext>
            </a:extLst>
          </p:cNvPr>
          <p:cNvSpPr>
            <a:spLocks noGrp="1"/>
          </p:cNvSpPr>
          <p:nvPr>
            <p:ph idx="1"/>
          </p:nvPr>
        </p:nvSpPr>
        <p:spPr>
          <a:xfrm>
            <a:off x="1097280" y="2600296"/>
            <a:ext cx="10058400" cy="3207380"/>
          </a:xfrm>
        </p:spPr>
        <p:txBody>
          <a:bodyPr>
            <a:normAutofit fontScale="92500"/>
          </a:bodyPr>
          <a:lstStyle/>
          <a:p>
            <a:r>
              <a:rPr lang="en-US" sz="2400" b="1" dirty="0"/>
              <a:t>Overall goal:  </a:t>
            </a:r>
            <a:r>
              <a:rPr lang="en-US" sz="2400" dirty="0"/>
              <a:t>Build a more just and sustainable world through strengthening ESD and contributing to the achievement of the 17 SDGs and build education systems that support learners of all ages to be active contributors to more peaceful and sustainable societies (2020).</a:t>
            </a:r>
          </a:p>
          <a:p>
            <a:endParaRPr lang="en-US" sz="2400" dirty="0"/>
          </a:p>
          <a:p>
            <a:r>
              <a:rPr lang="en-US" sz="2400" dirty="0"/>
              <a:t>“Education is both a goal in itself and a means for attaining all the other SDGs. It is not only an integral part of sustainable development, but also a key enabler for it.”</a:t>
            </a:r>
          </a:p>
          <a:p>
            <a:pPr algn="r"/>
            <a:r>
              <a:rPr lang="en-US" sz="2400" dirty="0"/>
              <a:t>~Qian Tang, Ph.D., Assistant Director-General for Education (2017)</a:t>
            </a:r>
          </a:p>
          <a:p>
            <a:endParaRPr lang="en-US" sz="2400" dirty="0"/>
          </a:p>
        </p:txBody>
      </p:sp>
    </p:spTree>
    <p:extLst>
      <p:ext uri="{BB962C8B-B14F-4D97-AF65-F5344CB8AC3E}">
        <p14:creationId xmlns:p14="http://schemas.microsoft.com/office/powerpoint/2010/main" val="120541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2" y="587545"/>
            <a:ext cx="10058400" cy="1450757"/>
          </a:xfrm>
        </p:spPr>
        <p:txBody>
          <a:bodyPr>
            <a:normAutofit/>
          </a:bodyPr>
          <a:lstStyle/>
          <a:p>
            <a:pPr algn="ctr"/>
            <a:r>
              <a:rPr lang="en-US" sz="4000" dirty="0"/>
              <a:t>ESD for 2030 Priority Action Areas</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1467491" y="2038302"/>
            <a:ext cx="9317341" cy="4022725"/>
          </a:xfrm>
          <a:prstGeom prst="rect">
            <a:avLst/>
          </a:prstGeom>
        </p:spPr>
      </p:pic>
      <p:sp>
        <p:nvSpPr>
          <p:cNvPr id="5" name="TextBox 4"/>
          <p:cNvSpPr txBox="1"/>
          <p:nvPr/>
        </p:nvSpPr>
        <p:spPr>
          <a:xfrm>
            <a:off x="1636295" y="2454442"/>
            <a:ext cx="368968" cy="646331"/>
          </a:xfrm>
          <a:prstGeom prst="rect">
            <a:avLst/>
          </a:prstGeom>
          <a:noFill/>
        </p:spPr>
        <p:txBody>
          <a:bodyPr wrap="square" rtlCol="0">
            <a:spAutoFit/>
          </a:bodyPr>
          <a:lstStyle/>
          <a:p>
            <a:endParaRPr lang="en-US" dirty="0"/>
          </a:p>
          <a:p>
            <a:endParaRPr lang="en-US" dirty="0"/>
          </a:p>
        </p:txBody>
      </p:sp>
      <p:sp>
        <p:nvSpPr>
          <p:cNvPr id="6" name="TextBox 5"/>
          <p:cNvSpPr txBox="1"/>
          <p:nvPr/>
        </p:nvSpPr>
        <p:spPr>
          <a:xfrm>
            <a:off x="1692805" y="2071341"/>
            <a:ext cx="368968" cy="646331"/>
          </a:xfrm>
          <a:prstGeom prst="rect">
            <a:avLst/>
          </a:prstGeom>
          <a:noFill/>
        </p:spPr>
        <p:txBody>
          <a:bodyPr wrap="square" rtlCol="0">
            <a:spAutoFit/>
          </a:bodyPr>
          <a:lstStyle/>
          <a:p>
            <a:endParaRPr lang="en-US" dirty="0"/>
          </a:p>
          <a:p>
            <a:r>
              <a:rPr lang="en-US" dirty="0"/>
              <a:t>1</a:t>
            </a:r>
          </a:p>
        </p:txBody>
      </p:sp>
      <p:sp>
        <p:nvSpPr>
          <p:cNvPr id="7" name="TextBox 6"/>
          <p:cNvSpPr txBox="1"/>
          <p:nvPr/>
        </p:nvSpPr>
        <p:spPr>
          <a:xfrm>
            <a:off x="2054114" y="2844029"/>
            <a:ext cx="368968" cy="646331"/>
          </a:xfrm>
          <a:prstGeom prst="rect">
            <a:avLst/>
          </a:prstGeom>
          <a:noFill/>
        </p:spPr>
        <p:txBody>
          <a:bodyPr wrap="square" rtlCol="0">
            <a:spAutoFit/>
          </a:bodyPr>
          <a:lstStyle/>
          <a:p>
            <a:endParaRPr lang="en-US" dirty="0"/>
          </a:p>
          <a:p>
            <a:r>
              <a:rPr lang="en-US" dirty="0"/>
              <a:t>2</a:t>
            </a:r>
          </a:p>
        </p:txBody>
      </p:sp>
      <p:sp>
        <p:nvSpPr>
          <p:cNvPr id="8" name="TextBox 7"/>
          <p:cNvSpPr txBox="1"/>
          <p:nvPr/>
        </p:nvSpPr>
        <p:spPr>
          <a:xfrm>
            <a:off x="2061773" y="3600976"/>
            <a:ext cx="425478" cy="646331"/>
          </a:xfrm>
          <a:prstGeom prst="rect">
            <a:avLst/>
          </a:prstGeom>
          <a:noFill/>
        </p:spPr>
        <p:txBody>
          <a:bodyPr wrap="square" rtlCol="0">
            <a:spAutoFit/>
          </a:bodyPr>
          <a:lstStyle/>
          <a:p>
            <a:endParaRPr lang="en-US" dirty="0"/>
          </a:p>
          <a:p>
            <a:pPr algn="ctr"/>
            <a:r>
              <a:rPr lang="en-US" dirty="0"/>
              <a:t> 3</a:t>
            </a:r>
          </a:p>
        </p:txBody>
      </p:sp>
      <p:sp>
        <p:nvSpPr>
          <p:cNvPr id="9" name="TextBox 8"/>
          <p:cNvSpPr txBox="1"/>
          <p:nvPr/>
        </p:nvSpPr>
        <p:spPr>
          <a:xfrm>
            <a:off x="2046094" y="4357923"/>
            <a:ext cx="368968" cy="646331"/>
          </a:xfrm>
          <a:prstGeom prst="rect">
            <a:avLst/>
          </a:prstGeom>
          <a:noFill/>
        </p:spPr>
        <p:txBody>
          <a:bodyPr wrap="square" rtlCol="0">
            <a:spAutoFit/>
          </a:bodyPr>
          <a:lstStyle/>
          <a:p>
            <a:endParaRPr lang="en-US" dirty="0"/>
          </a:p>
          <a:p>
            <a:r>
              <a:rPr lang="en-US" dirty="0"/>
              <a:t>4</a:t>
            </a:r>
          </a:p>
        </p:txBody>
      </p:sp>
      <p:sp>
        <p:nvSpPr>
          <p:cNvPr id="10" name="TextBox 9"/>
          <p:cNvSpPr txBox="1"/>
          <p:nvPr/>
        </p:nvSpPr>
        <p:spPr>
          <a:xfrm>
            <a:off x="1677126" y="5130681"/>
            <a:ext cx="368968" cy="646331"/>
          </a:xfrm>
          <a:prstGeom prst="rect">
            <a:avLst/>
          </a:prstGeom>
          <a:noFill/>
        </p:spPr>
        <p:txBody>
          <a:bodyPr wrap="square" rtlCol="0">
            <a:spAutoFit/>
          </a:bodyPr>
          <a:lstStyle/>
          <a:p>
            <a:endParaRPr lang="en-US" dirty="0"/>
          </a:p>
          <a:p>
            <a:r>
              <a:rPr lang="en-US" dirty="0"/>
              <a:t>5</a:t>
            </a:r>
          </a:p>
        </p:txBody>
      </p:sp>
    </p:spTree>
    <p:extLst>
      <p:ext uri="{BB962C8B-B14F-4D97-AF65-F5344CB8AC3E}">
        <p14:creationId xmlns:p14="http://schemas.microsoft.com/office/powerpoint/2010/main" val="401955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5691065" y="1471215"/>
            <a:ext cx="5797550" cy="3915569"/>
          </a:xfrm>
        </p:spPr>
        <p:txBody>
          <a:bodyPr>
            <a:normAutofit lnSpcReduction="10000"/>
          </a:bodyPr>
          <a:lstStyle/>
          <a:p>
            <a:r>
              <a:rPr lang="en-US" sz="2400" dirty="0"/>
              <a:t>Kim Smith, Ph.D.</a:t>
            </a:r>
          </a:p>
          <a:p>
            <a:pPr marL="0" indent="0">
              <a:buNone/>
            </a:pPr>
            <a:endParaRPr lang="en-US" dirty="0"/>
          </a:p>
          <a:p>
            <a:r>
              <a:rPr lang="en-US" dirty="0"/>
              <a:t>Portland Community College Sociology Instructor</a:t>
            </a:r>
            <a:endParaRPr lang="en-US" sz="2000" dirty="0"/>
          </a:p>
          <a:p>
            <a:r>
              <a:rPr lang="en-US" sz="2000" dirty="0"/>
              <a:t>RCE Greater </a:t>
            </a:r>
            <a:r>
              <a:rPr lang="en-US" dirty="0"/>
              <a:t>Portland/GPSEN Co-Founder</a:t>
            </a:r>
            <a:endParaRPr lang="en-US" sz="2000" dirty="0"/>
          </a:p>
          <a:p>
            <a:r>
              <a:rPr lang="en-US" dirty="0"/>
              <a:t>AASHE International Liaison, Former Board </a:t>
            </a:r>
            <a:r>
              <a:rPr lang="en-US" sz="2000" dirty="0"/>
              <a:t>Member </a:t>
            </a:r>
          </a:p>
          <a:p>
            <a:r>
              <a:rPr lang="en-US" sz="2000" dirty="0"/>
              <a:t>US Partnership for </a:t>
            </a:r>
            <a:r>
              <a:rPr lang="en-US" dirty="0"/>
              <a:t>ESD International Fellow</a:t>
            </a:r>
          </a:p>
          <a:p>
            <a:r>
              <a:rPr lang="en-US" dirty="0"/>
              <a:t>SCC Advisory Council</a:t>
            </a:r>
          </a:p>
          <a:p>
            <a:endParaRPr lang="en-US" sz="2000" dirty="0"/>
          </a:p>
          <a:p>
            <a:r>
              <a:rPr lang="en-US" dirty="0"/>
              <a:t>Contact:  kdsmith@pcc.edu</a:t>
            </a:r>
            <a:endParaRPr lang="en-US" sz="2000" dirty="0"/>
          </a:p>
        </p:txBody>
      </p:sp>
      <p:pic>
        <p:nvPicPr>
          <p:cNvPr id="3" name="Picture 2" descr="A person wearing a suit and tie&#10;&#10;Description automatically generated">
            <a:extLst>
              <a:ext uri="{FF2B5EF4-FFF2-40B4-BE49-F238E27FC236}">
                <a16:creationId xmlns:a16="http://schemas.microsoft.com/office/drawing/2014/main" id="{9F3835F6-1946-402F-9EA6-F18959F45A46}"/>
              </a:ext>
            </a:extLst>
          </p:cNvPr>
          <p:cNvPicPr>
            <a:picLocks noChangeAspect="1"/>
          </p:cNvPicPr>
          <p:nvPr/>
        </p:nvPicPr>
        <p:blipFill>
          <a:blip r:embed="rId2"/>
          <a:stretch>
            <a:fillRect/>
          </a:stretch>
        </p:blipFill>
        <p:spPr>
          <a:xfrm>
            <a:off x="1527315" y="1471215"/>
            <a:ext cx="3200511" cy="3651422"/>
          </a:xfrm>
          <a:prstGeom prst="rect">
            <a:avLst/>
          </a:prstGeom>
        </p:spPr>
      </p:pic>
    </p:spTree>
    <p:extLst>
      <p:ext uri="{BB962C8B-B14F-4D97-AF65-F5344CB8AC3E}">
        <p14:creationId xmlns:p14="http://schemas.microsoft.com/office/powerpoint/2010/main" val="2506845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514" y="532185"/>
            <a:ext cx="7625244" cy="1044486"/>
          </a:xfrm>
        </p:spPr>
        <p:txBody>
          <a:bodyPr>
            <a:noAutofit/>
          </a:bodyPr>
          <a:lstStyle/>
          <a:p>
            <a:pPr algn="ctr"/>
            <a:r>
              <a:rPr lang="en-US" sz="4000" dirty="0">
                <a:latin typeface="+mn-lt"/>
              </a:rPr>
              <a:t>Advancing Policy:  </a:t>
            </a:r>
            <a:br>
              <a:rPr lang="en-US" sz="4000" dirty="0">
                <a:latin typeface="+mn-lt"/>
              </a:rPr>
            </a:br>
            <a:r>
              <a:rPr lang="en-US" sz="4000" dirty="0">
                <a:latin typeface="+mn-lt"/>
              </a:rPr>
              <a:t>Missions and Strategic Plans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989" y="1845247"/>
            <a:ext cx="1644426" cy="1299301"/>
          </a:xfrm>
          <a:prstGeom prst="rect">
            <a:avLst/>
          </a:prstGeom>
        </p:spPr>
      </p:pic>
      <p:sp>
        <p:nvSpPr>
          <p:cNvPr id="12" name="TextBox 11"/>
          <p:cNvSpPr txBox="1"/>
          <p:nvPr/>
        </p:nvSpPr>
        <p:spPr>
          <a:xfrm>
            <a:off x="4641545" y="5467641"/>
            <a:ext cx="2908905" cy="677108"/>
          </a:xfrm>
          <a:prstGeom prst="rect">
            <a:avLst/>
          </a:prstGeom>
          <a:noFill/>
        </p:spPr>
        <p:txBody>
          <a:bodyPr wrap="square" rtlCol="0">
            <a:spAutoFit/>
          </a:bodyPr>
          <a:lstStyle/>
          <a:p>
            <a:r>
              <a:rPr lang="en-US" sz="2000" dirty="0">
                <a:hlinkClick r:id="rId4"/>
              </a:rPr>
              <a:t>www.pcc.edu/sustain</a:t>
            </a:r>
            <a:endParaRPr lang="en-US" sz="2000" dirty="0"/>
          </a:p>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008" y="3385218"/>
            <a:ext cx="1495661" cy="1495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8095" y="4395091"/>
            <a:ext cx="1646077" cy="68806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6689" y="2723536"/>
            <a:ext cx="2442813" cy="106669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7793" y="3935817"/>
            <a:ext cx="1498519" cy="160660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0452" y="3382687"/>
            <a:ext cx="1495267" cy="1487791"/>
          </a:xfrm>
          <a:prstGeom prst="rect">
            <a:avLst/>
          </a:prstGeom>
        </p:spPr>
      </p:pic>
      <p:pic>
        <p:nvPicPr>
          <p:cNvPr id="14" name="Picture 13">
            <a:extLst>
              <a:ext uri="{FF2B5EF4-FFF2-40B4-BE49-F238E27FC236}">
                <a16:creationId xmlns:a16="http://schemas.microsoft.com/office/drawing/2014/main" id="{4525394A-7C52-42B3-905D-1A36C8B764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707" y="5121549"/>
            <a:ext cx="2908906" cy="1068668"/>
          </a:xfrm>
          <a:prstGeom prst="rect">
            <a:avLst/>
          </a:prstGeom>
        </p:spPr>
      </p:pic>
      <p:pic>
        <p:nvPicPr>
          <p:cNvPr id="1026" name="Picture 2" descr="Guni Network">
            <a:extLst>
              <a:ext uri="{FF2B5EF4-FFF2-40B4-BE49-F238E27FC236}">
                <a16:creationId xmlns:a16="http://schemas.microsoft.com/office/drawing/2014/main" id="{3A62BBB2-A3E2-4CB1-8832-1E4F0450E7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46339" y="5759300"/>
            <a:ext cx="4083511" cy="3965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9659039-2C69-4DD3-A51C-6FF54017200E}"/>
              </a:ext>
            </a:extLst>
          </p:cNvPr>
          <p:cNvPicPr>
            <a:picLocks noChangeAspect="1"/>
          </p:cNvPicPr>
          <p:nvPr/>
        </p:nvPicPr>
        <p:blipFill>
          <a:blip r:embed="rId12"/>
          <a:stretch>
            <a:fillRect/>
          </a:stretch>
        </p:blipFill>
        <p:spPr>
          <a:xfrm>
            <a:off x="8676664" y="1805225"/>
            <a:ext cx="2822865" cy="881347"/>
          </a:xfrm>
          <a:prstGeom prst="rect">
            <a:avLst/>
          </a:prstGeom>
        </p:spPr>
      </p:pic>
      <p:pic>
        <p:nvPicPr>
          <p:cNvPr id="13" name="Picture 12" descr="A picture containing grass, text&#10;&#10;Description automatically generated">
            <a:extLst>
              <a:ext uri="{FF2B5EF4-FFF2-40B4-BE49-F238E27FC236}">
                <a16:creationId xmlns:a16="http://schemas.microsoft.com/office/drawing/2014/main" id="{110868B6-B8EC-4030-AF6D-A4DAF2BC03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96790" y="2263024"/>
            <a:ext cx="3998417" cy="3089686"/>
          </a:xfrm>
          <a:prstGeom prst="rect">
            <a:avLst/>
          </a:prstGeom>
        </p:spPr>
      </p:pic>
    </p:spTree>
    <p:extLst>
      <p:ext uri="{BB962C8B-B14F-4D97-AF65-F5344CB8AC3E}">
        <p14:creationId xmlns:p14="http://schemas.microsoft.com/office/powerpoint/2010/main" val="2433757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3389-6B29-4E26-806B-67EF2629B4B1}"/>
              </a:ext>
            </a:extLst>
          </p:cNvPr>
          <p:cNvSpPr>
            <a:spLocks noGrp="1"/>
          </p:cNvSpPr>
          <p:nvPr>
            <p:ph type="title"/>
          </p:nvPr>
        </p:nvSpPr>
        <p:spPr>
          <a:xfrm>
            <a:off x="953327" y="643074"/>
            <a:ext cx="10729795" cy="676750"/>
          </a:xfrm>
        </p:spPr>
        <p:txBody>
          <a:bodyPr>
            <a:noAutofit/>
          </a:bodyPr>
          <a:lstStyle/>
          <a:p>
            <a:pPr algn="ctr"/>
            <a:r>
              <a:rPr lang="en-US" sz="4000" dirty="0"/>
              <a:t>The Role of Civil Society:  We Are Still In</a:t>
            </a:r>
          </a:p>
        </p:txBody>
      </p:sp>
      <p:pic>
        <p:nvPicPr>
          <p:cNvPr id="4" name="Picture 4" descr="Image result for second nature higher education">
            <a:extLst>
              <a:ext uri="{FF2B5EF4-FFF2-40B4-BE49-F238E27FC236}">
                <a16:creationId xmlns:a16="http://schemas.microsoft.com/office/drawing/2014/main" id="{3E2EF4A5-3B5A-4719-90E8-004E87931D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723" y="6159030"/>
            <a:ext cx="3018505" cy="5976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724014-1869-421A-88AF-FF34110D645D}"/>
              </a:ext>
            </a:extLst>
          </p:cNvPr>
          <p:cNvPicPr>
            <a:picLocks noChangeAspect="1"/>
          </p:cNvPicPr>
          <p:nvPr/>
        </p:nvPicPr>
        <p:blipFill>
          <a:blip r:embed="rId3"/>
          <a:stretch>
            <a:fillRect/>
          </a:stretch>
        </p:blipFill>
        <p:spPr>
          <a:xfrm>
            <a:off x="1045923" y="4093083"/>
            <a:ext cx="3964949" cy="2593761"/>
          </a:xfrm>
          <a:prstGeom prst="rect">
            <a:avLst/>
          </a:prstGeom>
        </p:spPr>
      </p:pic>
      <p:pic>
        <p:nvPicPr>
          <p:cNvPr id="7" name="Picture 6">
            <a:extLst>
              <a:ext uri="{FF2B5EF4-FFF2-40B4-BE49-F238E27FC236}">
                <a16:creationId xmlns:a16="http://schemas.microsoft.com/office/drawing/2014/main" id="{1DD47BE2-CCE1-426C-AE8B-85C8A9ADB07E}"/>
              </a:ext>
            </a:extLst>
          </p:cNvPr>
          <p:cNvPicPr>
            <a:picLocks noChangeAspect="1"/>
          </p:cNvPicPr>
          <p:nvPr/>
        </p:nvPicPr>
        <p:blipFill>
          <a:blip r:embed="rId4"/>
          <a:stretch>
            <a:fillRect/>
          </a:stretch>
        </p:blipFill>
        <p:spPr>
          <a:xfrm>
            <a:off x="1045923" y="1812336"/>
            <a:ext cx="4054427" cy="2021162"/>
          </a:xfrm>
          <a:prstGeom prst="rect">
            <a:avLst/>
          </a:prstGeom>
        </p:spPr>
      </p:pic>
      <p:pic>
        <p:nvPicPr>
          <p:cNvPr id="8" name="Picture 7">
            <a:extLst>
              <a:ext uri="{FF2B5EF4-FFF2-40B4-BE49-F238E27FC236}">
                <a16:creationId xmlns:a16="http://schemas.microsoft.com/office/drawing/2014/main" id="{6388632A-1D1A-4444-BA13-62F4ECFE15B1}"/>
              </a:ext>
            </a:extLst>
          </p:cNvPr>
          <p:cNvPicPr>
            <a:picLocks noChangeAspect="1"/>
          </p:cNvPicPr>
          <p:nvPr/>
        </p:nvPicPr>
        <p:blipFill>
          <a:blip r:embed="rId5"/>
          <a:stretch>
            <a:fillRect/>
          </a:stretch>
        </p:blipFill>
        <p:spPr>
          <a:xfrm>
            <a:off x="6229350" y="3047336"/>
            <a:ext cx="2347203" cy="1029475"/>
          </a:xfrm>
          <a:prstGeom prst="rect">
            <a:avLst/>
          </a:prstGeom>
        </p:spPr>
      </p:pic>
      <p:pic>
        <p:nvPicPr>
          <p:cNvPr id="9" name="Picture 8">
            <a:extLst>
              <a:ext uri="{FF2B5EF4-FFF2-40B4-BE49-F238E27FC236}">
                <a16:creationId xmlns:a16="http://schemas.microsoft.com/office/drawing/2014/main" id="{0A95BD87-A761-449E-A55E-A844AD928724}"/>
              </a:ext>
            </a:extLst>
          </p:cNvPr>
          <p:cNvPicPr>
            <a:picLocks noChangeAspect="1"/>
          </p:cNvPicPr>
          <p:nvPr/>
        </p:nvPicPr>
        <p:blipFill>
          <a:blip r:embed="rId6"/>
          <a:stretch>
            <a:fillRect/>
          </a:stretch>
        </p:blipFill>
        <p:spPr>
          <a:xfrm>
            <a:off x="5885361" y="1996450"/>
            <a:ext cx="5673472" cy="750168"/>
          </a:xfrm>
          <a:prstGeom prst="rect">
            <a:avLst/>
          </a:prstGeom>
        </p:spPr>
      </p:pic>
      <p:pic>
        <p:nvPicPr>
          <p:cNvPr id="12" name="Content Placeholder 11">
            <a:extLst>
              <a:ext uri="{FF2B5EF4-FFF2-40B4-BE49-F238E27FC236}">
                <a16:creationId xmlns:a16="http://schemas.microsoft.com/office/drawing/2014/main" id="{1453F518-7CBB-4CA0-8A5F-586827DA1876}"/>
              </a:ext>
            </a:extLst>
          </p:cNvPr>
          <p:cNvPicPr>
            <a:picLocks noGrp="1" noChangeAspect="1"/>
          </p:cNvPicPr>
          <p:nvPr>
            <p:ph idx="1"/>
          </p:nvPr>
        </p:nvPicPr>
        <p:blipFill>
          <a:blip r:embed="rId7"/>
          <a:stretch>
            <a:fillRect/>
          </a:stretch>
        </p:blipFill>
        <p:spPr>
          <a:xfrm>
            <a:off x="10367625" y="4367161"/>
            <a:ext cx="1525363" cy="1525363"/>
          </a:xfrm>
        </p:spPr>
      </p:pic>
      <p:pic>
        <p:nvPicPr>
          <p:cNvPr id="14" name="Picture 13">
            <a:extLst>
              <a:ext uri="{FF2B5EF4-FFF2-40B4-BE49-F238E27FC236}">
                <a16:creationId xmlns:a16="http://schemas.microsoft.com/office/drawing/2014/main" id="{490B2CDF-5A9C-438C-9687-28257EE2451A}"/>
              </a:ext>
            </a:extLst>
          </p:cNvPr>
          <p:cNvPicPr>
            <a:picLocks noChangeAspect="1"/>
          </p:cNvPicPr>
          <p:nvPr/>
        </p:nvPicPr>
        <p:blipFill>
          <a:blip r:embed="rId8"/>
          <a:stretch>
            <a:fillRect/>
          </a:stretch>
        </p:blipFill>
        <p:spPr>
          <a:xfrm>
            <a:off x="7951122" y="5262044"/>
            <a:ext cx="1688924" cy="526418"/>
          </a:xfrm>
          <a:prstGeom prst="rect">
            <a:avLst/>
          </a:prstGeom>
        </p:spPr>
      </p:pic>
      <p:pic>
        <p:nvPicPr>
          <p:cNvPr id="15" name="Picture 14">
            <a:extLst>
              <a:ext uri="{FF2B5EF4-FFF2-40B4-BE49-F238E27FC236}">
                <a16:creationId xmlns:a16="http://schemas.microsoft.com/office/drawing/2014/main" id="{A731E3CE-0A39-4398-9864-1C672C4616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2097" y="3134595"/>
            <a:ext cx="2827916" cy="865831"/>
          </a:xfrm>
          <a:prstGeom prst="rect">
            <a:avLst/>
          </a:prstGeom>
        </p:spPr>
      </p:pic>
      <p:pic>
        <p:nvPicPr>
          <p:cNvPr id="17" name="Picture 16">
            <a:extLst>
              <a:ext uri="{FF2B5EF4-FFF2-40B4-BE49-F238E27FC236}">
                <a16:creationId xmlns:a16="http://schemas.microsoft.com/office/drawing/2014/main" id="{4AB31321-51C4-49E9-A2BB-985EF1F5C939}"/>
              </a:ext>
            </a:extLst>
          </p:cNvPr>
          <p:cNvPicPr>
            <a:picLocks noChangeAspect="1"/>
          </p:cNvPicPr>
          <p:nvPr/>
        </p:nvPicPr>
        <p:blipFill>
          <a:blip r:embed="rId10"/>
          <a:stretch>
            <a:fillRect/>
          </a:stretch>
        </p:blipFill>
        <p:spPr>
          <a:xfrm>
            <a:off x="5552356" y="4224368"/>
            <a:ext cx="1715128" cy="1715128"/>
          </a:xfrm>
          <a:prstGeom prst="rect">
            <a:avLst/>
          </a:prstGeom>
        </p:spPr>
      </p:pic>
      <p:pic>
        <p:nvPicPr>
          <p:cNvPr id="19" name="Picture 18">
            <a:extLst>
              <a:ext uri="{FF2B5EF4-FFF2-40B4-BE49-F238E27FC236}">
                <a16:creationId xmlns:a16="http://schemas.microsoft.com/office/drawing/2014/main" id="{F849DC55-265E-45A8-B890-0046B1C290E6}"/>
              </a:ext>
            </a:extLst>
          </p:cNvPr>
          <p:cNvPicPr>
            <a:picLocks noChangeAspect="1"/>
          </p:cNvPicPr>
          <p:nvPr/>
        </p:nvPicPr>
        <p:blipFill>
          <a:blip r:embed="rId11"/>
          <a:stretch>
            <a:fillRect/>
          </a:stretch>
        </p:blipFill>
        <p:spPr>
          <a:xfrm>
            <a:off x="7643953" y="4333090"/>
            <a:ext cx="2347203" cy="724209"/>
          </a:xfrm>
          <a:prstGeom prst="rect">
            <a:avLst/>
          </a:prstGeom>
        </p:spPr>
      </p:pic>
    </p:spTree>
    <p:extLst>
      <p:ext uri="{BB962C8B-B14F-4D97-AF65-F5344CB8AC3E}">
        <p14:creationId xmlns:p14="http://schemas.microsoft.com/office/powerpoint/2010/main" val="1422040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438" y="593371"/>
            <a:ext cx="10227123" cy="660057"/>
          </a:xfrm>
        </p:spPr>
        <p:txBody>
          <a:bodyPr>
            <a:noAutofit/>
          </a:bodyPr>
          <a:lstStyle/>
          <a:p>
            <a:pPr algn="ctr"/>
            <a:r>
              <a:rPr lang="en-US" sz="4000" dirty="0">
                <a:latin typeface="+mn-lt"/>
              </a:rPr>
              <a:t>Transforming Learning and Training Environments </a:t>
            </a:r>
          </a:p>
        </p:txBody>
      </p:sp>
      <p:sp>
        <p:nvSpPr>
          <p:cNvPr id="3" name="Content Placeholder 2"/>
          <p:cNvSpPr>
            <a:spLocks noGrp="1"/>
          </p:cNvSpPr>
          <p:nvPr>
            <p:ph idx="1"/>
          </p:nvPr>
        </p:nvSpPr>
        <p:spPr>
          <a:xfrm>
            <a:off x="697316" y="1967956"/>
            <a:ext cx="2932206" cy="4663853"/>
          </a:xfrm>
        </p:spPr>
        <p:txBody>
          <a:bodyPr>
            <a:normAutofit/>
          </a:bodyPr>
          <a:lstStyle/>
          <a:p>
            <a:pPr marL="342900" indent="-342900" defTabSz="457200" fontAlgn="base">
              <a:buFont typeface="Wingdings" panose="05000000000000000000" pitchFamily="2" charset="2"/>
              <a:buChar char="ü"/>
            </a:pPr>
            <a:r>
              <a:rPr lang="en-US" dirty="0">
                <a:solidFill>
                  <a:schemeClr val="tx1"/>
                </a:solidFill>
              </a:rPr>
              <a:t>Operations</a:t>
            </a:r>
          </a:p>
          <a:p>
            <a:pPr marL="342900" indent="-342900" defTabSz="457200" fontAlgn="base">
              <a:buFont typeface="Wingdings" panose="05000000000000000000" pitchFamily="2" charset="2"/>
              <a:buChar char="ü"/>
            </a:pPr>
            <a:r>
              <a:rPr lang="en-US" dirty="0">
                <a:solidFill>
                  <a:schemeClr val="tx1"/>
                </a:solidFill>
              </a:rPr>
              <a:t>Green Construction</a:t>
            </a:r>
          </a:p>
          <a:p>
            <a:pPr marL="342900" indent="-342900" defTabSz="457200" fontAlgn="base">
              <a:buFont typeface="Wingdings" panose="05000000000000000000" pitchFamily="2" charset="2"/>
              <a:buChar char="ü"/>
            </a:pPr>
            <a:r>
              <a:rPr lang="en-US" dirty="0">
                <a:solidFill>
                  <a:schemeClr val="tx1"/>
                </a:solidFill>
              </a:rPr>
              <a:t>Energy Consumption</a:t>
            </a:r>
          </a:p>
          <a:p>
            <a:pPr marL="342900" indent="-342900" defTabSz="457200" fontAlgn="base">
              <a:buFont typeface="Wingdings" panose="05000000000000000000" pitchFamily="2" charset="2"/>
              <a:buChar char="ü"/>
            </a:pPr>
            <a:r>
              <a:rPr lang="en-US" dirty="0">
                <a:solidFill>
                  <a:schemeClr val="tx1"/>
                </a:solidFill>
              </a:rPr>
              <a:t>Purchasing</a:t>
            </a:r>
          </a:p>
          <a:p>
            <a:pPr marL="342900" indent="-342900" defTabSz="457200" fontAlgn="base">
              <a:buFont typeface="Wingdings" panose="05000000000000000000" pitchFamily="2" charset="2"/>
              <a:buChar char="ü"/>
            </a:pPr>
            <a:r>
              <a:rPr lang="en-US" dirty="0">
                <a:solidFill>
                  <a:schemeClr val="tx1"/>
                </a:solidFill>
              </a:rPr>
              <a:t>Waste Reduction</a:t>
            </a:r>
          </a:p>
          <a:p>
            <a:pPr marL="342900" indent="-342900" defTabSz="457200" fontAlgn="base">
              <a:buFont typeface="Wingdings" panose="05000000000000000000" pitchFamily="2" charset="2"/>
              <a:buChar char="ü"/>
            </a:pPr>
            <a:r>
              <a:rPr lang="en-US" dirty="0">
                <a:solidFill>
                  <a:schemeClr val="tx1"/>
                </a:solidFill>
              </a:rPr>
              <a:t>Transportation</a:t>
            </a:r>
          </a:p>
          <a:p>
            <a:pPr marL="342900" indent="-342900" defTabSz="457200" fontAlgn="base">
              <a:buFont typeface="Wingdings" panose="05000000000000000000" pitchFamily="2" charset="2"/>
              <a:buChar char="ü"/>
            </a:pPr>
            <a:r>
              <a:rPr lang="en-US" dirty="0">
                <a:solidFill>
                  <a:schemeClr val="tx1"/>
                </a:solidFill>
              </a:rPr>
              <a:t>Learning Gardens</a:t>
            </a:r>
          </a:p>
          <a:p>
            <a:pPr marL="342900" indent="-342900" defTabSz="457200" fontAlgn="base">
              <a:buFont typeface="Wingdings" panose="05000000000000000000" pitchFamily="2" charset="2"/>
              <a:buChar char="ü"/>
            </a:pPr>
            <a:r>
              <a:rPr lang="en-US" dirty="0">
                <a:solidFill>
                  <a:schemeClr val="tx1"/>
                </a:solidFill>
              </a:rPr>
              <a:t>Hiring Practices</a:t>
            </a:r>
          </a:p>
          <a:p>
            <a:pPr marL="342900" indent="-342900" defTabSz="457200" fontAlgn="base">
              <a:buFont typeface="Wingdings" panose="05000000000000000000" pitchFamily="2" charset="2"/>
              <a:buChar char="ü"/>
            </a:pPr>
            <a:r>
              <a:rPr lang="en-US" dirty="0">
                <a:solidFill>
                  <a:schemeClr val="tx1"/>
                </a:solidFill>
              </a:rPr>
              <a:t>Accreditation</a:t>
            </a:r>
          </a:p>
          <a:p>
            <a:pPr marL="0" indent="0" fontAlgn="base">
              <a:buNone/>
            </a:pP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793" t="6073" r="11867" b="15384"/>
          <a:stretch/>
        </p:blipFill>
        <p:spPr>
          <a:xfrm>
            <a:off x="8907644" y="2451183"/>
            <a:ext cx="3274260" cy="1846531"/>
          </a:xfrm>
          <a:prstGeom prst="rect">
            <a:avLst/>
          </a:prstGeom>
        </p:spPr>
      </p:pic>
      <p:pic>
        <p:nvPicPr>
          <p:cNvPr id="14" name="Picture 13"/>
          <p:cNvPicPr>
            <a:picLocks noChangeAspect="1"/>
          </p:cNvPicPr>
          <p:nvPr/>
        </p:nvPicPr>
        <p:blipFill>
          <a:blip r:embed="rId4"/>
          <a:stretch>
            <a:fillRect/>
          </a:stretch>
        </p:blipFill>
        <p:spPr>
          <a:xfrm>
            <a:off x="3981038" y="2351918"/>
            <a:ext cx="2834576" cy="1890663"/>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r="14154"/>
          <a:stretch/>
        </p:blipFill>
        <p:spPr>
          <a:xfrm>
            <a:off x="9013212" y="4298220"/>
            <a:ext cx="3168692" cy="2076268"/>
          </a:xfrm>
          <a:prstGeom prst="rect">
            <a:avLst/>
          </a:prstGeom>
        </p:spPr>
      </p:pic>
      <p:pic>
        <p:nvPicPr>
          <p:cNvPr id="19" name="Picture 18" descr="C:\Users\bschoon\Desktop\PCC Pictures\sustainability photos\DSC_26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0412" y="4819899"/>
            <a:ext cx="2322800" cy="1555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1537" y="4249306"/>
            <a:ext cx="2833577" cy="2125182"/>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4940" r="8907"/>
          <a:stretch/>
        </p:blipFill>
        <p:spPr>
          <a:xfrm rot="5400000">
            <a:off x="6384156" y="2190337"/>
            <a:ext cx="3044286" cy="2213826"/>
          </a:xfrm>
          <a:prstGeom prst="rect">
            <a:avLst/>
          </a:prstGeom>
        </p:spPr>
      </p:pic>
    </p:spTree>
    <p:extLst>
      <p:ext uri="{BB962C8B-B14F-4D97-AF65-F5344CB8AC3E}">
        <p14:creationId xmlns:p14="http://schemas.microsoft.com/office/powerpoint/2010/main" val="298988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2457-FC53-493F-8721-EAA9F26DD97C}"/>
              </a:ext>
            </a:extLst>
          </p:cNvPr>
          <p:cNvSpPr>
            <a:spLocks noGrp="1"/>
          </p:cNvSpPr>
          <p:nvPr>
            <p:ph type="title"/>
          </p:nvPr>
        </p:nvSpPr>
        <p:spPr>
          <a:xfrm>
            <a:off x="1097280" y="614093"/>
            <a:ext cx="10058400" cy="749626"/>
          </a:xfrm>
        </p:spPr>
        <p:txBody>
          <a:bodyPr>
            <a:normAutofit/>
          </a:bodyPr>
          <a:lstStyle/>
          <a:p>
            <a:pPr algn="ctr"/>
            <a:r>
              <a:rPr lang="en-US" sz="4000" dirty="0">
                <a:latin typeface="+mn-lt"/>
              </a:rPr>
              <a:t>Building Capacity of Educators and Trainers</a:t>
            </a:r>
          </a:p>
        </p:txBody>
      </p:sp>
      <p:sp>
        <p:nvSpPr>
          <p:cNvPr id="3" name="Content Placeholder 2">
            <a:extLst>
              <a:ext uri="{FF2B5EF4-FFF2-40B4-BE49-F238E27FC236}">
                <a16:creationId xmlns:a16="http://schemas.microsoft.com/office/drawing/2014/main" id="{E7EF0305-2109-4F57-8187-8344F7D3E438}"/>
              </a:ext>
            </a:extLst>
          </p:cNvPr>
          <p:cNvSpPr>
            <a:spLocks noGrp="1"/>
          </p:cNvSpPr>
          <p:nvPr>
            <p:ph idx="1"/>
          </p:nvPr>
        </p:nvSpPr>
        <p:spPr>
          <a:xfrm>
            <a:off x="2005232" y="2016820"/>
            <a:ext cx="8181536" cy="3007945"/>
          </a:xfrm>
        </p:spPr>
        <p:txBody>
          <a:bodyPr/>
          <a:lstStyle/>
          <a:p>
            <a:pPr>
              <a:buFont typeface="Wingdings" panose="05000000000000000000" pitchFamily="2" charset="2"/>
              <a:buChar char="§"/>
            </a:pPr>
            <a:r>
              <a:rPr lang="en-US" sz="2400" dirty="0"/>
              <a:t>  Integrate ESD in policies, strategies, and </a:t>
            </a:r>
            <a:r>
              <a:rPr lang="en-US" sz="2400" dirty="0" err="1"/>
              <a:t>programmes</a:t>
            </a:r>
            <a:endParaRPr lang="en-US" sz="2400" dirty="0"/>
          </a:p>
          <a:p>
            <a:pPr>
              <a:buFont typeface="Wingdings" panose="05000000000000000000" pitchFamily="2" charset="2"/>
              <a:buChar char="§"/>
            </a:pPr>
            <a:r>
              <a:rPr lang="en-US" sz="2400" dirty="0"/>
              <a:t>  Integrate ESD in curricula and textbooks</a:t>
            </a:r>
          </a:p>
          <a:p>
            <a:pPr>
              <a:buFont typeface="Wingdings" panose="05000000000000000000" pitchFamily="2" charset="2"/>
              <a:buChar char="§"/>
            </a:pPr>
            <a:r>
              <a:rPr lang="en-US" sz="2400" dirty="0"/>
              <a:t>  ESD in teacher education</a:t>
            </a:r>
          </a:p>
          <a:p>
            <a:pPr>
              <a:buFont typeface="Wingdings" panose="05000000000000000000" pitchFamily="2" charset="2"/>
              <a:buChar char="§"/>
            </a:pPr>
            <a:r>
              <a:rPr lang="en-US" sz="2400" dirty="0"/>
              <a:t>  Deliver ESD in the classroom and other learning settings</a:t>
            </a:r>
          </a:p>
          <a:p>
            <a:pPr lvl="1">
              <a:buFont typeface="Wingdings" panose="05000000000000000000" pitchFamily="2" charset="2"/>
              <a:buChar char="§"/>
            </a:pPr>
            <a:r>
              <a:rPr lang="en-US" sz="2400" dirty="0"/>
              <a:t>  Whole-institution approaches</a:t>
            </a:r>
          </a:p>
          <a:p>
            <a:pPr lvl="1">
              <a:buFont typeface="Wingdings" panose="05000000000000000000" pitchFamily="2" charset="2"/>
              <a:buChar char="§"/>
            </a:pPr>
            <a:r>
              <a:rPr lang="en-US" sz="2400" dirty="0"/>
              <a:t>  Action-oriented transformative pedagogy</a:t>
            </a:r>
          </a:p>
        </p:txBody>
      </p:sp>
      <p:pic>
        <p:nvPicPr>
          <p:cNvPr id="4" name="Picture 3">
            <a:extLst>
              <a:ext uri="{FF2B5EF4-FFF2-40B4-BE49-F238E27FC236}">
                <a16:creationId xmlns:a16="http://schemas.microsoft.com/office/drawing/2014/main" id="{49EBB81E-0DD2-4030-B23C-629C357FB1E6}"/>
              </a:ext>
            </a:extLst>
          </p:cNvPr>
          <p:cNvPicPr>
            <a:picLocks noChangeAspect="1"/>
          </p:cNvPicPr>
          <p:nvPr/>
        </p:nvPicPr>
        <p:blipFill>
          <a:blip r:embed="rId2"/>
          <a:stretch>
            <a:fillRect/>
          </a:stretch>
        </p:blipFill>
        <p:spPr>
          <a:xfrm>
            <a:off x="551098" y="5247331"/>
            <a:ext cx="11089804" cy="1343098"/>
          </a:xfrm>
          <a:prstGeom prst="rect">
            <a:avLst/>
          </a:prstGeom>
        </p:spPr>
      </p:pic>
    </p:spTree>
    <p:extLst>
      <p:ext uri="{BB962C8B-B14F-4D97-AF65-F5344CB8AC3E}">
        <p14:creationId xmlns:p14="http://schemas.microsoft.com/office/powerpoint/2010/main" val="12130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80767"/>
            <a:ext cx="10058400" cy="835317"/>
          </a:xfrm>
        </p:spPr>
        <p:txBody>
          <a:bodyPr>
            <a:normAutofit/>
          </a:bodyPr>
          <a:lstStyle/>
          <a:p>
            <a:pPr algn="ctr"/>
            <a:r>
              <a:rPr lang="en-US" sz="4000" dirty="0">
                <a:latin typeface="+mn-lt"/>
              </a:rPr>
              <a:t>ESD in Curricula and Textbooks</a:t>
            </a:r>
          </a:p>
        </p:txBody>
      </p:sp>
      <p:sp>
        <p:nvSpPr>
          <p:cNvPr id="3" name="Content Placeholder 2"/>
          <p:cNvSpPr>
            <a:spLocks noGrp="1"/>
          </p:cNvSpPr>
          <p:nvPr>
            <p:ph idx="1"/>
          </p:nvPr>
        </p:nvSpPr>
        <p:spPr>
          <a:xfrm>
            <a:off x="1097280" y="2136753"/>
            <a:ext cx="4705643" cy="2464183"/>
          </a:xfrm>
        </p:spPr>
        <p:txBody>
          <a:bodyPr>
            <a:normAutofit/>
          </a:bodyPr>
          <a:lstStyle/>
          <a:p>
            <a:pPr marL="342900" indent="-342900" defTabSz="457200">
              <a:buFont typeface="Wingdings" panose="05000000000000000000" pitchFamily="2" charset="2"/>
              <a:buChar char="ü"/>
            </a:pPr>
            <a:r>
              <a:rPr lang="en-US" dirty="0">
                <a:solidFill>
                  <a:schemeClr val="tx1"/>
                </a:solidFill>
              </a:rPr>
              <a:t>Green Outcomes</a:t>
            </a:r>
          </a:p>
          <a:p>
            <a:pPr marL="342900" indent="-342900" defTabSz="457200">
              <a:buFont typeface="Wingdings" panose="05000000000000000000" pitchFamily="2" charset="2"/>
              <a:buChar char="ü"/>
            </a:pPr>
            <a:r>
              <a:rPr lang="en-US" dirty="0">
                <a:solidFill>
                  <a:schemeClr val="tx1"/>
                </a:solidFill>
              </a:rPr>
              <a:t>Sustainability-Related Courses</a:t>
            </a:r>
          </a:p>
          <a:p>
            <a:pPr marL="342900" indent="-342900" defTabSz="457200">
              <a:buFont typeface="Wingdings" panose="05000000000000000000" pitchFamily="2" charset="2"/>
              <a:buChar char="ü"/>
            </a:pPr>
            <a:r>
              <a:rPr lang="en-US" dirty="0">
                <a:solidFill>
                  <a:schemeClr val="tx1"/>
                </a:solidFill>
              </a:rPr>
              <a:t>Research Opportunities</a:t>
            </a:r>
          </a:p>
          <a:p>
            <a:pPr marL="342900" indent="-342900" defTabSz="457200">
              <a:buFont typeface="Wingdings" panose="05000000000000000000" pitchFamily="2" charset="2"/>
              <a:buChar char="ü"/>
            </a:pPr>
            <a:r>
              <a:rPr lang="en-US" dirty="0">
                <a:solidFill>
                  <a:schemeClr val="tx1"/>
                </a:solidFill>
              </a:rPr>
              <a:t>Applied Learning Opportunities</a:t>
            </a:r>
          </a:p>
          <a:p>
            <a:pPr marL="342900" indent="-342900" defTabSz="457200">
              <a:buFont typeface="Wingdings" panose="05000000000000000000" pitchFamily="2" charset="2"/>
              <a:buChar char="ü"/>
            </a:pPr>
            <a:r>
              <a:rPr lang="en-US" dirty="0"/>
              <a:t>Sustainability Degrees and Focus Awards</a:t>
            </a:r>
          </a:p>
          <a:p>
            <a:pPr marL="342900" indent="-342900" defTabSz="457200">
              <a:buFont typeface="Wingdings" panose="05000000000000000000" pitchFamily="2" charset="2"/>
              <a:buChar char="ü"/>
            </a:pPr>
            <a:endParaRPr lang="en-US" dirty="0">
              <a:solidFill>
                <a:schemeClr val="tx1"/>
              </a:solidFill>
            </a:endParaRPr>
          </a:p>
          <a:p>
            <a:endParaRPr lang="en-US" dirty="0"/>
          </a:p>
        </p:txBody>
      </p:sp>
      <p:pic>
        <p:nvPicPr>
          <p:cNvPr id="7" name="Picture 2" descr="Image result for let knowledge serve the city">
            <a:extLst>
              <a:ext uri="{FF2B5EF4-FFF2-40B4-BE49-F238E27FC236}">
                <a16:creationId xmlns:a16="http://schemas.microsoft.com/office/drawing/2014/main" id="{62EE1FFC-B012-4778-B504-BE75FFC4D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248" y="2481682"/>
            <a:ext cx="2016340" cy="303208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5">
            <a:extLst>
              <a:ext uri="{FF2B5EF4-FFF2-40B4-BE49-F238E27FC236}">
                <a16:creationId xmlns:a16="http://schemas.microsoft.com/office/drawing/2014/main" id="{A245E74B-8D7B-4B0D-85C1-217E1BA3344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57228" y="4553084"/>
            <a:ext cx="3428598" cy="1629406"/>
          </a:xfrm>
          <a:prstGeom prst="rect">
            <a:avLst/>
          </a:prstGeom>
        </p:spPr>
      </p:pic>
      <p:pic>
        <p:nvPicPr>
          <p:cNvPr id="10" name="Picture 2" descr="https://oneplanetbusiness.files.wordpress.com/2017/02/open-sdgs-v2.jpg?w=154">
            <a:extLst>
              <a:ext uri="{FF2B5EF4-FFF2-40B4-BE49-F238E27FC236}">
                <a16:creationId xmlns:a16="http://schemas.microsoft.com/office/drawing/2014/main" id="{FC57E16C-6778-47CF-9C49-1C6AB60CA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41" y="5048869"/>
            <a:ext cx="2012816" cy="7842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BB6A0C-EADF-480B-A239-E659E30D2659}"/>
              </a:ext>
            </a:extLst>
          </p:cNvPr>
          <p:cNvPicPr>
            <a:picLocks noChangeAspect="1"/>
          </p:cNvPicPr>
          <p:nvPr/>
        </p:nvPicPr>
        <p:blipFill rotWithShape="1">
          <a:blip r:embed="rId5">
            <a:extLst>
              <a:ext uri="{28A0092B-C50C-407E-A947-70E740481C1C}">
                <a14:useLocalDpi xmlns:a14="http://schemas.microsoft.com/office/drawing/2010/main" val="0"/>
              </a:ext>
            </a:extLst>
          </a:blip>
          <a:srcRect t="1390" b="11692"/>
          <a:stretch/>
        </p:blipFill>
        <p:spPr>
          <a:xfrm>
            <a:off x="8968154" y="4167956"/>
            <a:ext cx="3051314" cy="1766989"/>
          </a:xfrm>
          <a:prstGeom prst="rect">
            <a:avLst/>
          </a:prstGeom>
        </p:spPr>
      </p:pic>
      <p:pic>
        <p:nvPicPr>
          <p:cNvPr id="13" name="Picture 2" descr="C:\Users\bschoon\Desktop\Compost Posters.jpg">
            <a:extLst>
              <a:ext uri="{FF2B5EF4-FFF2-40B4-BE49-F238E27FC236}">
                <a16:creationId xmlns:a16="http://schemas.microsoft.com/office/drawing/2014/main" id="{97D692E7-D018-4CFF-83AE-15A9B76B6C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9143" y="1902475"/>
            <a:ext cx="2629336" cy="209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702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0219"/>
            <a:ext cx="10058400" cy="1042879"/>
          </a:xfrm>
        </p:spPr>
        <p:txBody>
          <a:bodyPr>
            <a:normAutofit/>
          </a:bodyPr>
          <a:lstStyle/>
          <a:p>
            <a:pPr algn="ctr"/>
            <a:r>
              <a:rPr lang="en-US" sz="4000" dirty="0">
                <a:latin typeface="+mn-lt"/>
              </a:rPr>
              <a:t>ESD in Teacher Education</a:t>
            </a:r>
          </a:p>
        </p:txBody>
      </p:sp>
      <p:sp>
        <p:nvSpPr>
          <p:cNvPr id="3" name="Content Placeholder 2"/>
          <p:cNvSpPr>
            <a:spLocks noGrp="1"/>
          </p:cNvSpPr>
          <p:nvPr>
            <p:ph idx="1"/>
          </p:nvPr>
        </p:nvSpPr>
        <p:spPr>
          <a:xfrm>
            <a:off x="4697145" y="2589655"/>
            <a:ext cx="4154206" cy="3335905"/>
          </a:xfrm>
        </p:spPr>
        <p:txBody>
          <a:bodyPr>
            <a:normAutofit/>
          </a:bodyPr>
          <a:lstStyle/>
          <a:p>
            <a:pPr marL="342900" indent="-342900" defTabSz="457200">
              <a:buFont typeface="Wingdings" panose="05000000000000000000" pitchFamily="2" charset="2"/>
              <a:buChar char="ü"/>
            </a:pPr>
            <a:r>
              <a:rPr lang="en-US" dirty="0">
                <a:solidFill>
                  <a:schemeClr val="tx1"/>
                </a:solidFill>
              </a:rPr>
              <a:t>Professional Development</a:t>
            </a:r>
          </a:p>
          <a:p>
            <a:pPr marL="342900" indent="-342900" defTabSz="457200">
              <a:buFont typeface="Wingdings" panose="05000000000000000000" pitchFamily="2" charset="2"/>
              <a:buChar char="ü"/>
            </a:pPr>
            <a:r>
              <a:rPr lang="en-US" dirty="0">
                <a:solidFill>
                  <a:schemeClr val="tx1"/>
                </a:solidFill>
              </a:rPr>
              <a:t>Conferences</a:t>
            </a:r>
          </a:p>
          <a:p>
            <a:pPr marL="342900" indent="-342900" defTabSz="457200">
              <a:buFont typeface="Wingdings" panose="05000000000000000000" pitchFamily="2" charset="2"/>
              <a:buChar char="ü"/>
            </a:pPr>
            <a:r>
              <a:rPr lang="en-US" dirty="0">
                <a:solidFill>
                  <a:schemeClr val="tx1"/>
                </a:solidFill>
              </a:rPr>
              <a:t>Webinars</a:t>
            </a:r>
          </a:p>
          <a:p>
            <a:pPr marL="342900" indent="-342900" defTabSz="457200">
              <a:buFont typeface="Wingdings" panose="05000000000000000000" pitchFamily="2" charset="2"/>
              <a:buChar char="ü"/>
            </a:pPr>
            <a:r>
              <a:rPr lang="en-US" dirty="0">
                <a:solidFill>
                  <a:schemeClr val="tx1"/>
                </a:solidFill>
              </a:rPr>
              <a:t>Sustainability Curriculum Trainings</a:t>
            </a:r>
          </a:p>
          <a:p>
            <a:pPr marL="342900" indent="-342900" defTabSz="457200">
              <a:buFont typeface="Wingdings" panose="05000000000000000000" pitchFamily="2" charset="2"/>
              <a:buChar char="ü"/>
            </a:pPr>
            <a:r>
              <a:rPr lang="en-US" dirty="0">
                <a:solidFill>
                  <a:schemeClr val="tx1"/>
                </a:solidFill>
              </a:rPr>
              <a:t>Green Certification</a:t>
            </a:r>
          </a:p>
          <a:p>
            <a:pPr marL="342900" indent="-342900" defTabSz="457200">
              <a:buFont typeface="Wingdings" panose="05000000000000000000" pitchFamily="2" charset="2"/>
              <a:buChar char="ü"/>
            </a:pPr>
            <a:r>
              <a:rPr lang="en-US" dirty="0">
                <a:solidFill>
                  <a:schemeClr val="tx1"/>
                </a:solidFill>
              </a:rPr>
              <a:t>Resource Clearinghouses</a:t>
            </a:r>
          </a:p>
        </p:txBody>
      </p:sp>
      <p:pic>
        <p:nvPicPr>
          <p:cNvPr id="4" name="Picture 3"/>
          <p:cNvPicPr>
            <a:picLocks noChangeAspect="1"/>
          </p:cNvPicPr>
          <p:nvPr/>
        </p:nvPicPr>
        <p:blipFill rotWithShape="1">
          <a:blip r:embed="rId3"/>
          <a:srcRect l="4570" t="11423" r="4610"/>
          <a:stretch/>
        </p:blipFill>
        <p:spPr>
          <a:xfrm>
            <a:off x="664555" y="4083840"/>
            <a:ext cx="3471104" cy="1903973"/>
          </a:xfrm>
          <a:prstGeom prst="rect">
            <a:avLst/>
          </a:prstGeom>
        </p:spPr>
      </p:pic>
      <p:pic>
        <p:nvPicPr>
          <p:cNvPr id="8" name="Picture 2" descr="Image result for is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507" y="2111674"/>
            <a:ext cx="2030673" cy="155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rriculum for sustainability">
            <a:extLst>
              <a:ext uri="{FF2B5EF4-FFF2-40B4-BE49-F238E27FC236}">
                <a16:creationId xmlns:a16="http://schemas.microsoft.com/office/drawing/2014/main" id="{6DD10458-54A4-4F20-985A-1D40307F1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0830" y="4257608"/>
            <a:ext cx="1772132" cy="16729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9E46C57-6157-401B-A40F-667684AE1A1D}"/>
              </a:ext>
            </a:extLst>
          </p:cNvPr>
          <p:cNvPicPr>
            <a:picLocks noChangeAspect="1"/>
          </p:cNvPicPr>
          <p:nvPr/>
        </p:nvPicPr>
        <p:blipFill rotWithShape="1">
          <a:blip r:embed="rId6">
            <a:extLst>
              <a:ext uri="{28A0092B-C50C-407E-A947-70E740481C1C}">
                <a14:useLocalDpi xmlns:a14="http://schemas.microsoft.com/office/drawing/2010/main" val="0"/>
              </a:ext>
            </a:extLst>
          </a:blip>
          <a:srcRect l="8221" t="5746" r="1825"/>
          <a:stretch/>
        </p:blipFill>
        <p:spPr>
          <a:xfrm>
            <a:off x="9394669" y="1992217"/>
            <a:ext cx="2284454" cy="1795205"/>
          </a:xfrm>
          <a:prstGeom prst="rect">
            <a:avLst/>
          </a:prstGeom>
        </p:spPr>
      </p:pic>
    </p:spTree>
    <p:extLst>
      <p:ext uri="{BB962C8B-B14F-4D97-AF65-F5344CB8AC3E}">
        <p14:creationId xmlns:p14="http://schemas.microsoft.com/office/powerpoint/2010/main" val="1315483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679" y="596654"/>
            <a:ext cx="8904641" cy="740221"/>
          </a:xfrm>
        </p:spPr>
        <p:txBody>
          <a:bodyPr>
            <a:normAutofit/>
          </a:bodyPr>
          <a:lstStyle/>
          <a:p>
            <a:pPr algn="ctr"/>
            <a:r>
              <a:rPr lang="en-US" sz="4000" dirty="0">
                <a:latin typeface="+mn-lt"/>
              </a:rPr>
              <a:t>Empowering and Mobilizing Youth</a:t>
            </a:r>
          </a:p>
        </p:txBody>
      </p:sp>
      <p:sp>
        <p:nvSpPr>
          <p:cNvPr id="16" name="TextBox 15"/>
          <p:cNvSpPr txBox="1"/>
          <p:nvPr/>
        </p:nvSpPr>
        <p:spPr>
          <a:xfrm>
            <a:off x="8010667" y="2334211"/>
            <a:ext cx="4052707" cy="3477875"/>
          </a:xfrm>
          <a:prstGeom prst="rect">
            <a:avLst/>
          </a:prstGeom>
          <a:noFill/>
        </p:spPr>
        <p:txBody>
          <a:bodyPr wrap="square" rtlCol="0">
            <a:spAutoFit/>
          </a:bodyPr>
          <a:lstStyle/>
          <a:p>
            <a:pPr marL="342900" indent="-342900">
              <a:buClr>
                <a:schemeClr val="accent1"/>
              </a:buClr>
              <a:buFont typeface="Wingdings" panose="05000000000000000000" pitchFamily="2" charset="2"/>
              <a:buChar char="ü"/>
            </a:pPr>
            <a:r>
              <a:rPr lang="en-US" sz="2000" dirty="0"/>
              <a:t>College and Youth Networks</a:t>
            </a:r>
          </a:p>
          <a:p>
            <a:pPr>
              <a:buClr>
                <a:schemeClr val="accent1"/>
              </a:buClr>
            </a:pPr>
            <a:endParaRPr lang="en-US" sz="2000" dirty="0"/>
          </a:p>
          <a:p>
            <a:pPr marL="342900" indent="-342900">
              <a:buClr>
                <a:schemeClr val="accent1"/>
              </a:buClr>
              <a:buFont typeface="Wingdings" panose="05000000000000000000" pitchFamily="2" charset="2"/>
              <a:buChar char="ü"/>
            </a:pPr>
            <a:r>
              <a:rPr lang="en-US" sz="2000" dirty="0"/>
              <a:t>Green Initiative Funds</a:t>
            </a:r>
          </a:p>
          <a:p>
            <a:pPr marL="342900" indent="-342900">
              <a:buClr>
                <a:schemeClr val="accent1"/>
              </a:buClr>
              <a:buFont typeface="Wingdings" panose="05000000000000000000" pitchFamily="2" charset="2"/>
              <a:buChar char="ü"/>
            </a:pPr>
            <a:endParaRPr lang="en-US" sz="2000" dirty="0"/>
          </a:p>
          <a:p>
            <a:pPr marL="342900" indent="-342900">
              <a:buClr>
                <a:schemeClr val="accent1"/>
              </a:buClr>
              <a:buFont typeface="Wingdings" panose="05000000000000000000" pitchFamily="2" charset="2"/>
              <a:buChar char="ü"/>
            </a:pPr>
            <a:r>
              <a:rPr lang="en-US" sz="2000" dirty="0"/>
              <a:t>Train-the-Trainer Workshops</a:t>
            </a:r>
          </a:p>
          <a:p>
            <a:pPr marL="342900" indent="-342900">
              <a:buClr>
                <a:schemeClr val="accent1"/>
              </a:buClr>
              <a:buFont typeface="Wingdings" panose="05000000000000000000" pitchFamily="2" charset="2"/>
              <a:buChar char="ü"/>
            </a:pPr>
            <a:endParaRPr lang="en-US" sz="2000" dirty="0"/>
          </a:p>
          <a:p>
            <a:pPr marL="342900" indent="-342900">
              <a:buClr>
                <a:schemeClr val="accent1"/>
              </a:buClr>
              <a:buFont typeface="Wingdings" panose="05000000000000000000" pitchFamily="2" charset="2"/>
              <a:buChar char="ü"/>
            </a:pPr>
            <a:r>
              <a:rPr lang="en-US" sz="2000" dirty="0"/>
              <a:t>Course-Based Assignments</a:t>
            </a:r>
          </a:p>
          <a:p>
            <a:pPr marL="342900" indent="-342900">
              <a:buClr>
                <a:schemeClr val="accent1"/>
              </a:buClr>
              <a:buFont typeface="Wingdings" panose="05000000000000000000" pitchFamily="2" charset="2"/>
              <a:buChar char="ü"/>
            </a:pPr>
            <a:endParaRPr lang="en-US" sz="2000" dirty="0"/>
          </a:p>
          <a:p>
            <a:pPr marL="342900" indent="-342900">
              <a:buClr>
                <a:schemeClr val="accent1"/>
              </a:buClr>
              <a:buFont typeface="Wingdings" panose="05000000000000000000" pitchFamily="2" charset="2"/>
              <a:buChar char="ü"/>
            </a:pPr>
            <a:r>
              <a:rPr lang="en-US" sz="2000" dirty="0"/>
              <a:t>Service-Learning/CBL</a:t>
            </a:r>
          </a:p>
          <a:p>
            <a:pPr marL="342900" indent="-342900">
              <a:buClr>
                <a:schemeClr val="accent1"/>
              </a:buClr>
              <a:buFont typeface="Wingdings" panose="05000000000000000000" pitchFamily="2" charset="2"/>
              <a:buChar char="ü"/>
            </a:pPr>
            <a:endParaRPr lang="en-US" sz="2000" dirty="0"/>
          </a:p>
          <a:p>
            <a:pPr marL="342900" indent="-342900">
              <a:buClr>
                <a:schemeClr val="accent1"/>
              </a:buClr>
              <a:buFont typeface="Wingdings" panose="05000000000000000000" pitchFamily="2" charset="2"/>
              <a:buChar char="ü"/>
            </a:pPr>
            <a:r>
              <a:rPr lang="en-US" sz="2000" dirty="0"/>
              <a:t>Living Labs</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4083" r="12775"/>
          <a:stretch/>
        </p:blipFill>
        <p:spPr>
          <a:xfrm>
            <a:off x="5251514" y="2452738"/>
            <a:ext cx="2481525" cy="1678869"/>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2722" t="21703" r="14032" b="7576"/>
          <a:stretch/>
        </p:blipFill>
        <p:spPr>
          <a:xfrm>
            <a:off x="2154979" y="4184360"/>
            <a:ext cx="2737266" cy="1982158"/>
          </a:xfrm>
          <a:prstGeom prst="rect">
            <a:avLst/>
          </a:prstGeom>
        </p:spPr>
      </p:pic>
      <p:pic>
        <p:nvPicPr>
          <p:cNvPr id="9" name="Picture 8">
            <a:extLst>
              <a:ext uri="{FF2B5EF4-FFF2-40B4-BE49-F238E27FC236}">
                <a16:creationId xmlns:a16="http://schemas.microsoft.com/office/drawing/2014/main" id="{489E60E0-FC08-42B6-9F68-587C29F302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154"/>
          <a:stretch/>
        </p:blipFill>
        <p:spPr>
          <a:xfrm>
            <a:off x="4933802" y="4209072"/>
            <a:ext cx="2811459" cy="1842192"/>
          </a:xfrm>
          <a:prstGeom prst="rect">
            <a:avLst/>
          </a:prstGeom>
        </p:spPr>
      </p:pic>
      <p:pic>
        <p:nvPicPr>
          <p:cNvPr id="10" name="Picture 9">
            <a:extLst>
              <a:ext uri="{FF2B5EF4-FFF2-40B4-BE49-F238E27FC236}">
                <a16:creationId xmlns:a16="http://schemas.microsoft.com/office/drawing/2014/main" id="{E74BE4E1-3A1C-46F3-A65C-150847977161}"/>
              </a:ext>
            </a:extLst>
          </p:cNvPr>
          <p:cNvPicPr>
            <a:picLocks noChangeAspect="1"/>
          </p:cNvPicPr>
          <p:nvPr/>
        </p:nvPicPr>
        <p:blipFill rotWithShape="1">
          <a:blip r:embed="rId5"/>
          <a:srcRect t="13069" b="18565"/>
          <a:stretch/>
        </p:blipFill>
        <p:spPr>
          <a:xfrm>
            <a:off x="2154979" y="2035946"/>
            <a:ext cx="3065365" cy="2095661"/>
          </a:xfrm>
          <a:prstGeom prst="rect">
            <a:avLst/>
          </a:prstGeom>
        </p:spPr>
      </p:pic>
      <p:pic>
        <p:nvPicPr>
          <p:cNvPr id="14" name="Picture 13">
            <a:extLst>
              <a:ext uri="{FF2B5EF4-FFF2-40B4-BE49-F238E27FC236}">
                <a16:creationId xmlns:a16="http://schemas.microsoft.com/office/drawing/2014/main" id="{E025D17F-0004-4D77-A560-59A530C6F903}"/>
              </a:ext>
            </a:extLst>
          </p:cNvPr>
          <p:cNvPicPr>
            <a:picLocks noChangeAspect="1"/>
          </p:cNvPicPr>
          <p:nvPr/>
        </p:nvPicPr>
        <p:blipFill rotWithShape="1">
          <a:blip r:embed="rId6"/>
          <a:srcRect l="17483" t="14602" r="44283" b="32371"/>
          <a:stretch/>
        </p:blipFill>
        <p:spPr>
          <a:xfrm rot="5400000">
            <a:off x="229718" y="2854722"/>
            <a:ext cx="1866965" cy="1941999"/>
          </a:xfrm>
          <a:prstGeom prst="rect">
            <a:avLst/>
          </a:prstGeom>
        </p:spPr>
      </p:pic>
    </p:spTree>
    <p:extLst>
      <p:ext uri="{BB962C8B-B14F-4D97-AF65-F5344CB8AC3E}">
        <p14:creationId xmlns:p14="http://schemas.microsoft.com/office/powerpoint/2010/main" val="1998739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336" y="508644"/>
            <a:ext cx="7500397" cy="1181775"/>
          </a:xfrm>
        </p:spPr>
        <p:txBody>
          <a:bodyPr>
            <a:normAutofit/>
          </a:bodyPr>
          <a:lstStyle/>
          <a:p>
            <a:pPr algn="ctr"/>
            <a:r>
              <a:rPr lang="en-US" sz="4000" dirty="0">
                <a:latin typeface="+mn-lt"/>
              </a:rPr>
              <a:t>Accelerating Sustainable Solutions </a:t>
            </a:r>
            <a:br>
              <a:rPr lang="en-US" sz="4000" dirty="0">
                <a:latin typeface="+mn-lt"/>
              </a:rPr>
            </a:br>
            <a:r>
              <a:rPr lang="en-US" sz="4000" dirty="0">
                <a:latin typeface="+mn-lt"/>
              </a:rPr>
              <a:t>at the Local Level</a:t>
            </a:r>
          </a:p>
        </p:txBody>
      </p:sp>
      <p:sp>
        <p:nvSpPr>
          <p:cNvPr id="3" name="Content Placeholder 2"/>
          <p:cNvSpPr>
            <a:spLocks noGrp="1"/>
          </p:cNvSpPr>
          <p:nvPr>
            <p:ph idx="1"/>
          </p:nvPr>
        </p:nvSpPr>
        <p:spPr>
          <a:xfrm>
            <a:off x="4681568" y="2263243"/>
            <a:ext cx="3574353" cy="1529593"/>
          </a:xfrm>
        </p:spPr>
        <p:txBody>
          <a:bodyPr>
            <a:normAutofit/>
          </a:bodyPr>
          <a:lstStyle/>
          <a:p>
            <a:pPr defTabSz="914400">
              <a:buFont typeface="Wingdings" panose="05000000000000000000" pitchFamily="2" charset="2"/>
              <a:buChar char="ü"/>
            </a:pPr>
            <a:r>
              <a:rPr lang="en-US" sz="2000" dirty="0">
                <a:solidFill>
                  <a:schemeClr val="tx1"/>
                </a:solidFill>
              </a:rPr>
              <a:t>Community-Based Learning</a:t>
            </a:r>
          </a:p>
          <a:p>
            <a:pPr defTabSz="914400">
              <a:buFont typeface="Wingdings" panose="05000000000000000000" pitchFamily="2" charset="2"/>
              <a:buChar char="ü"/>
            </a:pPr>
            <a:r>
              <a:rPr lang="en-US" sz="2000" dirty="0">
                <a:solidFill>
                  <a:schemeClr val="tx1"/>
                </a:solidFill>
              </a:rPr>
              <a:t>Civic Engagement</a:t>
            </a:r>
          </a:p>
          <a:p>
            <a:pPr defTabSz="914400">
              <a:buFont typeface="Wingdings" panose="05000000000000000000" pitchFamily="2" charset="2"/>
              <a:buChar char="ü"/>
            </a:pPr>
            <a:r>
              <a:rPr lang="en-US" sz="2000" dirty="0">
                <a:solidFill>
                  <a:schemeClr val="tx1"/>
                </a:solidFill>
              </a:rPr>
              <a:t>Community Partnerships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388" y="2061898"/>
            <a:ext cx="2528098" cy="4494396"/>
          </a:xfrm>
          <a:prstGeom prst="rect">
            <a:avLst/>
          </a:prstGeom>
        </p:spPr>
      </p:pic>
      <p:pic>
        <p:nvPicPr>
          <p:cNvPr id="11" name="Picture 2" descr="Image may contain: 3 people, people smiling, people standing">
            <a:extLst>
              <a:ext uri="{FF2B5EF4-FFF2-40B4-BE49-F238E27FC236}">
                <a16:creationId xmlns:a16="http://schemas.microsoft.com/office/drawing/2014/main" id="{76A87641-E3BF-4D35-BD3F-CC20A938E5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3" r="13375" b="11125"/>
          <a:stretch/>
        </p:blipFill>
        <p:spPr bwMode="auto">
          <a:xfrm>
            <a:off x="4228286" y="4044780"/>
            <a:ext cx="4074495" cy="25624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1C7BFC6-9D98-48B5-9B9A-9CB7D58821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62" t="11551" r="9999" b="8653"/>
          <a:stretch/>
        </p:blipFill>
        <p:spPr>
          <a:xfrm>
            <a:off x="662291" y="1826519"/>
            <a:ext cx="2880868" cy="2252572"/>
          </a:xfrm>
          <a:prstGeom prst="rect">
            <a:avLst/>
          </a:prstGeom>
        </p:spPr>
      </p:pic>
      <p:pic>
        <p:nvPicPr>
          <p:cNvPr id="8" name="Picture 7" descr="A group of people standing in the grass&#10;&#10;Description automatically generated">
            <a:extLst>
              <a:ext uri="{FF2B5EF4-FFF2-40B4-BE49-F238E27FC236}">
                <a16:creationId xmlns:a16="http://schemas.microsoft.com/office/drawing/2014/main" id="{76D14087-155D-41B0-AB23-5E842A6090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290" y="4548424"/>
            <a:ext cx="3150870" cy="2007870"/>
          </a:xfrm>
          <a:prstGeom prst="rect">
            <a:avLst/>
          </a:prstGeom>
        </p:spPr>
      </p:pic>
    </p:spTree>
    <p:extLst>
      <p:ext uri="{BB962C8B-B14F-4D97-AF65-F5344CB8AC3E}">
        <p14:creationId xmlns:p14="http://schemas.microsoft.com/office/powerpoint/2010/main" val="2401971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F3EC9BA-D079-41F3-8FB3-2D5D4111F013}"/>
              </a:ext>
            </a:extLst>
          </p:cNvPr>
          <p:cNvPicPr>
            <a:picLocks noChangeAspect="1"/>
          </p:cNvPicPr>
          <p:nvPr/>
        </p:nvPicPr>
        <p:blipFill>
          <a:blip r:embed="rId2"/>
          <a:stretch>
            <a:fillRect/>
          </a:stretch>
        </p:blipFill>
        <p:spPr>
          <a:xfrm>
            <a:off x="429014" y="4198"/>
            <a:ext cx="11333971" cy="6853802"/>
          </a:xfrm>
          <a:prstGeom prst="rect">
            <a:avLst/>
          </a:prstGeom>
        </p:spPr>
      </p:pic>
    </p:spTree>
    <p:extLst>
      <p:ext uri="{BB962C8B-B14F-4D97-AF65-F5344CB8AC3E}">
        <p14:creationId xmlns:p14="http://schemas.microsoft.com/office/powerpoint/2010/main" val="4146432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330963" y="597942"/>
            <a:ext cx="8517070" cy="3113937"/>
          </a:xfrm>
          <a:prstGeom prst="rect">
            <a:avLst/>
          </a:prstGeom>
        </p:spPr>
      </p:pic>
      <p:sp>
        <p:nvSpPr>
          <p:cNvPr id="2" name="Rectangle 1"/>
          <p:cNvSpPr/>
          <p:nvPr/>
        </p:nvSpPr>
        <p:spPr>
          <a:xfrm>
            <a:off x="2677255" y="4349566"/>
            <a:ext cx="7824486" cy="2000548"/>
          </a:xfrm>
          <a:prstGeom prst="rect">
            <a:avLst/>
          </a:prstGeom>
        </p:spPr>
        <p:txBody>
          <a:bodyPr wrap="square">
            <a:spAutoFit/>
          </a:bodyPr>
          <a:lstStyle/>
          <a:p>
            <a:pPr algn="ctr"/>
            <a:r>
              <a:rPr lang="en-US" sz="2400" dirty="0"/>
              <a:t>As an RCE, GPSEN connects diverse formal, non-formal, and informal organizations across sectors in a collaborative network to facilitate ESD and multiply our collective capacity to educate, empower, and engage for a sustainable future.</a:t>
            </a:r>
          </a:p>
          <a:p>
            <a:pPr algn="ctr"/>
            <a:endParaRPr lang="en-US" sz="2800" dirty="0"/>
          </a:p>
        </p:txBody>
      </p:sp>
      <p:sp>
        <p:nvSpPr>
          <p:cNvPr id="3" name="TextBox 2">
            <a:extLst>
              <a:ext uri="{FF2B5EF4-FFF2-40B4-BE49-F238E27FC236}">
                <a16:creationId xmlns:a16="http://schemas.microsoft.com/office/drawing/2014/main" id="{468A9111-4F65-41A2-9F53-0C103B8D8139}"/>
              </a:ext>
            </a:extLst>
          </p:cNvPr>
          <p:cNvSpPr txBox="1"/>
          <p:nvPr/>
        </p:nvSpPr>
        <p:spPr>
          <a:xfrm>
            <a:off x="5699864" y="3028890"/>
            <a:ext cx="4378569" cy="400110"/>
          </a:xfrm>
          <a:prstGeom prst="rect">
            <a:avLst/>
          </a:prstGeom>
          <a:noFill/>
        </p:spPr>
        <p:txBody>
          <a:bodyPr wrap="square" rtlCol="0">
            <a:spAutoFit/>
          </a:bodyPr>
          <a:lstStyle/>
          <a:p>
            <a:pPr algn="ctr"/>
            <a:r>
              <a:rPr lang="en-US" sz="2000" dirty="0"/>
              <a:t>Recognized as an RCE in 2013</a:t>
            </a:r>
          </a:p>
        </p:txBody>
      </p:sp>
    </p:spTree>
    <p:extLst>
      <p:ext uri="{BB962C8B-B14F-4D97-AF65-F5344CB8AC3E}">
        <p14:creationId xmlns:p14="http://schemas.microsoft.com/office/powerpoint/2010/main" val="70819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FF3832C-A1D8-4431-AF33-35BB734A6CD4}"/>
              </a:ext>
            </a:extLst>
          </p:cNvPr>
          <p:cNvPicPr>
            <a:picLocks noChangeAspect="1"/>
          </p:cNvPicPr>
          <p:nvPr/>
        </p:nvPicPr>
        <p:blipFill>
          <a:blip r:embed="rId2"/>
          <a:stretch>
            <a:fillRect/>
          </a:stretch>
        </p:blipFill>
        <p:spPr>
          <a:xfrm>
            <a:off x="2434577" y="1373604"/>
            <a:ext cx="7322845" cy="4880059"/>
          </a:xfrm>
          <a:prstGeom prst="rect">
            <a:avLst/>
          </a:prstGeom>
        </p:spPr>
      </p:pic>
      <p:sp>
        <p:nvSpPr>
          <p:cNvPr id="2" name="TextBox 1">
            <a:extLst>
              <a:ext uri="{FF2B5EF4-FFF2-40B4-BE49-F238E27FC236}">
                <a16:creationId xmlns:a16="http://schemas.microsoft.com/office/drawing/2014/main" id="{840A7400-5F77-4E16-9408-857DEB4ABE55}"/>
              </a:ext>
            </a:extLst>
          </p:cNvPr>
          <p:cNvSpPr txBox="1"/>
          <p:nvPr/>
        </p:nvSpPr>
        <p:spPr>
          <a:xfrm>
            <a:off x="1971556" y="392359"/>
            <a:ext cx="8248886" cy="707886"/>
          </a:xfrm>
          <a:prstGeom prst="rect">
            <a:avLst/>
          </a:prstGeom>
          <a:noFill/>
        </p:spPr>
        <p:txBody>
          <a:bodyPr wrap="square" rtlCol="0">
            <a:spAutoFit/>
          </a:bodyPr>
          <a:lstStyle/>
          <a:p>
            <a:pPr algn="ctr"/>
            <a:r>
              <a:rPr lang="en-US" sz="4000" dirty="0"/>
              <a:t>A New Decade – A New Opportunity</a:t>
            </a:r>
          </a:p>
        </p:txBody>
      </p:sp>
    </p:spTree>
    <p:extLst>
      <p:ext uri="{BB962C8B-B14F-4D97-AF65-F5344CB8AC3E}">
        <p14:creationId xmlns:p14="http://schemas.microsoft.com/office/powerpoint/2010/main" val="41694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026AD-78B1-440B-94C9-B234208893BF}"/>
              </a:ext>
            </a:extLst>
          </p:cNvPr>
          <p:cNvSpPr>
            <a:spLocks noGrp="1"/>
          </p:cNvSpPr>
          <p:nvPr>
            <p:ph type="title"/>
          </p:nvPr>
        </p:nvSpPr>
        <p:spPr>
          <a:xfrm>
            <a:off x="1066800" y="356051"/>
            <a:ext cx="10058400" cy="1450757"/>
          </a:xfrm>
        </p:spPr>
        <p:txBody>
          <a:bodyPr>
            <a:normAutofit fontScale="90000"/>
          </a:bodyPr>
          <a:lstStyle/>
          <a:p>
            <a:pPr algn="ctr"/>
            <a:r>
              <a:rPr lang="en-US" sz="4000" dirty="0">
                <a:latin typeface="+mn-lt"/>
              </a:rPr>
              <a:t>UNESCO World Conference in ESD</a:t>
            </a:r>
            <a:br>
              <a:rPr lang="en-US" sz="4000" dirty="0">
                <a:latin typeface="+mn-lt"/>
              </a:rPr>
            </a:br>
            <a:r>
              <a:rPr lang="en-US" sz="4000" dirty="0">
                <a:latin typeface="+mn-lt"/>
              </a:rPr>
              <a:t>Berlin, Germany, </a:t>
            </a:r>
            <a:br>
              <a:rPr lang="en-US" sz="4000" dirty="0">
                <a:latin typeface="+mn-lt"/>
              </a:rPr>
            </a:br>
            <a:r>
              <a:rPr lang="en-US" sz="4000" dirty="0">
                <a:latin typeface="+mn-lt"/>
              </a:rPr>
              <a:t>June 2-4, 2020</a:t>
            </a:r>
          </a:p>
        </p:txBody>
      </p:sp>
      <p:sp>
        <p:nvSpPr>
          <p:cNvPr id="3" name="Content Placeholder 2">
            <a:extLst>
              <a:ext uri="{FF2B5EF4-FFF2-40B4-BE49-F238E27FC236}">
                <a16:creationId xmlns:a16="http://schemas.microsoft.com/office/drawing/2014/main" id="{A464C243-CD94-42BB-B048-22881269F67F}"/>
              </a:ext>
            </a:extLst>
          </p:cNvPr>
          <p:cNvSpPr>
            <a:spLocks noGrp="1"/>
          </p:cNvSpPr>
          <p:nvPr>
            <p:ph idx="1"/>
          </p:nvPr>
        </p:nvSpPr>
        <p:spPr>
          <a:xfrm>
            <a:off x="844952" y="1806808"/>
            <a:ext cx="10880202" cy="4229388"/>
          </a:xfrm>
        </p:spPr>
        <p:txBody>
          <a:bodyPr>
            <a:normAutofit lnSpcReduction="10000"/>
          </a:bodyPr>
          <a:lstStyle/>
          <a:p>
            <a:endParaRPr lang="en-US" i="1" dirty="0"/>
          </a:p>
          <a:p>
            <a:r>
              <a:rPr lang="en-US" sz="2400" dirty="0">
                <a:solidFill>
                  <a:srgbClr val="333333"/>
                </a:solidFill>
              </a:rPr>
              <a:t>The Conference will: </a:t>
            </a:r>
          </a:p>
          <a:p>
            <a:endParaRPr lang="en-US" sz="2400" dirty="0">
              <a:solidFill>
                <a:srgbClr val="333333"/>
              </a:solidFill>
            </a:endParaRPr>
          </a:p>
          <a:p>
            <a:pPr lvl="1">
              <a:buFont typeface="Wingdings" panose="05000000000000000000" pitchFamily="2" charset="2"/>
              <a:buChar char="§"/>
            </a:pPr>
            <a:r>
              <a:rPr lang="en-US" sz="2400" dirty="0">
                <a:solidFill>
                  <a:srgbClr val="333333"/>
                </a:solidFill>
              </a:rPr>
              <a:t> raise public awareness of global challenges and ESD</a:t>
            </a:r>
          </a:p>
          <a:p>
            <a:pPr lvl="1">
              <a:buFont typeface="Wingdings" panose="05000000000000000000" pitchFamily="2" charset="2"/>
              <a:buChar char="§"/>
            </a:pPr>
            <a:endParaRPr lang="en-US" sz="2400" dirty="0">
              <a:solidFill>
                <a:srgbClr val="333333"/>
              </a:solidFill>
            </a:endParaRPr>
          </a:p>
          <a:p>
            <a:pPr lvl="1">
              <a:buFont typeface="Wingdings" panose="05000000000000000000" pitchFamily="2" charset="2"/>
              <a:buChar char="§"/>
            </a:pPr>
            <a:r>
              <a:rPr lang="en-US" sz="2400" dirty="0">
                <a:solidFill>
                  <a:srgbClr val="333333"/>
                </a:solidFill>
              </a:rPr>
              <a:t> highlight the crucial role of ESD as a key enabler for the successful achievement of all SDGs</a:t>
            </a:r>
          </a:p>
          <a:p>
            <a:pPr lvl="1">
              <a:buFont typeface="Wingdings" panose="05000000000000000000" pitchFamily="2" charset="2"/>
              <a:buChar char="§"/>
            </a:pPr>
            <a:endParaRPr lang="en-US" sz="2400" dirty="0">
              <a:solidFill>
                <a:srgbClr val="333333"/>
              </a:solidFill>
            </a:endParaRPr>
          </a:p>
          <a:p>
            <a:pPr lvl="1">
              <a:buFont typeface="Wingdings" panose="05000000000000000000" pitchFamily="2" charset="2"/>
              <a:buChar char="§"/>
            </a:pPr>
            <a:r>
              <a:rPr lang="en-US" sz="2400" dirty="0">
                <a:solidFill>
                  <a:srgbClr val="333333"/>
                </a:solidFill>
              </a:rPr>
              <a:t> create momentum for strengthening ESD in policy and practice</a:t>
            </a:r>
          </a:p>
          <a:p>
            <a:pPr lvl="1">
              <a:buFont typeface="Wingdings" panose="05000000000000000000" pitchFamily="2" charset="2"/>
              <a:buChar char="§"/>
            </a:pPr>
            <a:endParaRPr lang="en-US" sz="2400" dirty="0">
              <a:solidFill>
                <a:srgbClr val="333333"/>
              </a:solidFill>
            </a:endParaRPr>
          </a:p>
          <a:p>
            <a:pPr lvl="1">
              <a:buFont typeface="Wingdings" panose="05000000000000000000" pitchFamily="2" charset="2"/>
              <a:buChar char="§"/>
            </a:pPr>
            <a:r>
              <a:rPr lang="en-US" sz="2400" dirty="0"/>
              <a:t> establish a strong basis for the ESD for 2030 Global Network</a:t>
            </a:r>
          </a:p>
          <a:p>
            <a:endParaRPr lang="en-US" dirty="0"/>
          </a:p>
        </p:txBody>
      </p:sp>
    </p:spTree>
    <p:extLst>
      <p:ext uri="{BB962C8B-B14F-4D97-AF65-F5344CB8AC3E}">
        <p14:creationId xmlns:p14="http://schemas.microsoft.com/office/powerpoint/2010/main" val="46426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76BB-233F-458B-89F4-4D12C3CB6844}"/>
              </a:ext>
            </a:extLst>
          </p:cNvPr>
          <p:cNvSpPr>
            <a:spLocks noGrp="1"/>
          </p:cNvSpPr>
          <p:nvPr>
            <p:ph type="title"/>
          </p:nvPr>
        </p:nvSpPr>
        <p:spPr/>
        <p:txBody>
          <a:bodyPr>
            <a:normAutofit/>
          </a:bodyPr>
          <a:lstStyle/>
          <a:p>
            <a:r>
              <a:rPr lang="en-US" sz="4000" dirty="0">
                <a:latin typeface="+mn-lt"/>
              </a:rPr>
              <a:t>Conference Participants</a:t>
            </a:r>
          </a:p>
        </p:txBody>
      </p:sp>
      <p:sp>
        <p:nvSpPr>
          <p:cNvPr id="3" name="Content Placeholder 2">
            <a:extLst>
              <a:ext uri="{FF2B5EF4-FFF2-40B4-BE49-F238E27FC236}">
                <a16:creationId xmlns:a16="http://schemas.microsoft.com/office/drawing/2014/main" id="{094C5C2A-6890-4C7F-8A80-358918655F87}"/>
              </a:ext>
            </a:extLst>
          </p:cNvPr>
          <p:cNvSpPr>
            <a:spLocks noGrp="1"/>
          </p:cNvSpPr>
          <p:nvPr>
            <p:ph idx="1"/>
          </p:nvPr>
        </p:nvSpPr>
        <p:spPr>
          <a:xfrm>
            <a:off x="1097280" y="2291787"/>
            <a:ext cx="10546851" cy="3593939"/>
          </a:xfrm>
        </p:spPr>
        <p:txBody>
          <a:bodyPr>
            <a:normAutofit fontScale="92500" lnSpcReduction="20000"/>
          </a:bodyPr>
          <a:lstStyle/>
          <a:p>
            <a:r>
              <a:rPr lang="en-US" sz="2400" dirty="0"/>
              <a:t>800 participants from around the world: policy-makers, education practitioners, civil society, development community, and private sector experts.</a:t>
            </a:r>
          </a:p>
          <a:p>
            <a:endParaRPr lang="en-US" sz="2400" dirty="0"/>
          </a:p>
          <a:p>
            <a:r>
              <a:rPr lang="en-US" sz="2400" dirty="0"/>
              <a:t>All UNESCO Member States will be invited (participation by invitation only)</a:t>
            </a:r>
          </a:p>
          <a:p>
            <a:endParaRPr lang="en-US" sz="2400" i="1" dirty="0"/>
          </a:p>
          <a:p>
            <a:r>
              <a:rPr lang="en-US" sz="2400" i="1" dirty="0"/>
              <a:t>Note that the U.S. is no longer a Member, but we are still implementing ESD at regional levels and can apply to participate.</a:t>
            </a:r>
          </a:p>
          <a:p>
            <a:endParaRPr lang="en-US" sz="2400" dirty="0"/>
          </a:p>
          <a:p>
            <a:r>
              <a:rPr lang="en-US" sz="2400" dirty="0"/>
              <a:t>Call for proposals coming soon.  For details:  </a:t>
            </a:r>
            <a:r>
              <a:rPr lang="en-US" altLang="en-US" sz="2400" dirty="0">
                <a:solidFill>
                  <a:srgbClr val="1155CC"/>
                </a:solidFill>
                <a:latin typeface="Calibri" panose="020F0502020204030204" pitchFamily="34" charset="0"/>
                <a:cs typeface="Calibri" panose="020F0502020204030204" pitchFamily="34" charset="0"/>
                <a:hlinkClick r:id="rId2"/>
              </a:rPr>
              <a:t>https://en.unesco.org/events/ESDfor2030</a:t>
            </a:r>
            <a:r>
              <a:rPr lang="en-US" altLang="en-US" sz="2400" dirty="0">
                <a:solidFill>
                  <a:schemeClr val="tx1"/>
                </a:solidFill>
              </a:rPr>
              <a:t> </a:t>
            </a:r>
            <a:endParaRPr lang="en-US" sz="2400" dirty="0"/>
          </a:p>
          <a:p>
            <a:endParaRPr lang="en-US" sz="2200" dirty="0"/>
          </a:p>
        </p:txBody>
      </p:sp>
    </p:spTree>
    <p:extLst>
      <p:ext uri="{BB962C8B-B14F-4D97-AF65-F5344CB8AC3E}">
        <p14:creationId xmlns:p14="http://schemas.microsoft.com/office/powerpoint/2010/main" val="3528244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06AB-A3B2-45D0-9E08-2D737119CBC9}"/>
              </a:ext>
            </a:extLst>
          </p:cNvPr>
          <p:cNvSpPr>
            <a:spLocks noGrp="1"/>
          </p:cNvSpPr>
          <p:nvPr>
            <p:ph type="title"/>
          </p:nvPr>
        </p:nvSpPr>
        <p:spPr>
          <a:xfrm>
            <a:off x="1550003" y="670542"/>
            <a:ext cx="9091993" cy="811237"/>
          </a:xfrm>
        </p:spPr>
        <p:txBody>
          <a:bodyPr>
            <a:noAutofit/>
          </a:bodyPr>
          <a:lstStyle/>
          <a:p>
            <a:r>
              <a:rPr lang="en-US" sz="4000" dirty="0">
                <a:latin typeface="+mn-lt"/>
              </a:rPr>
              <a:t>Final UNESCO Reflections on “ESD for 2030”</a:t>
            </a:r>
          </a:p>
        </p:txBody>
      </p:sp>
      <p:sp>
        <p:nvSpPr>
          <p:cNvPr id="3" name="Content Placeholder 2">
            <a:extLst>
              <a:ext uri="{FF2B5EF4-FFF2-40B4-BE49-F238E27FC236}">
                <a16:creationId xmlns:a16="http://schemas.microsoft.com/office/drawing/2014/main" id="{F588E8A7-3459-46AA-AAB8-D178F831403C}"/>
              </a:ext>
            </a:extLst>
          </p:cNvPr>
          <p:cNvSpPr>
            <a:spLocks noGrp="1"/>
          </p:cNvSpPr>
          <p:nvPr>
            <p:ph idx="1"/>
          </p:nvPr>
        </p:nvSpPr>
        <p:spPr>
          <a:xfrm>
            <a:off x="2071406" y="2173239"/>
            <a:ext cx="9184675" cy="3515718"/>
          </a:xfrm>
        </p:spPr>
        <p:txBody>
          <a:bodyPr>
            <a:normAutofit/>
          </a:bodyPr>
          <a:lstStyle/>
          <a:p>
            <a:pPr lvl="1">
              <a:buFont typeface="Wingdings" panose="05000000000000000000" pitchFamily="2" charset="2"/>
              <a:buChar char="§"/>
            </a:pPr>
            <a:r>
              <a:rPr lang="en-US" sz="2200" dirty="0"/>
              <a:t>Transformative action</a:t>
            </a:r>
          </a:p>
          <a:p>
            <a:pPr lvl="2">
              <a:buFont typeface="Wingdings" panose="05000000000000000000" pitchFamily="2" charset="2"/>
              <a:buChar char="§"/>
            </a:pPr>
            <a:r>
              <a:rPr lang="en-US" sz="2000" dirty="0"/>
              <a:t>Necessitates disruption and courage</a:t>
            </a:r>
          </a:p>
          <a:p>
            <a:pPr lvl="2">
              <a:buFont typeface="Wingdings" panose="05000000000000000000" pitchFamily="2" charset="2"/>
              <a:buChar char="§"/>
            </a:pPr>
            <a:r>
              <a:rPr lang="en-US" sz="2000" dirty="0"/>
              <a:t>Global citizenship - ESD in action is citizenship in action</a:t>
            </a:r>
          </a:p>
          <a:p>
            <a:pPr lvl="1">
              <a:buFont typeface="Wingdings" panose="05000000000000000000" pitchFamily="2" charset="2"/>
              <a:buChar char="§"/>
            </a:pPr>
            <a:r>
              <a:rPr lang="en-US" sz="2200" dirty="0"/>
              <a:t>Structural changes</a:t>
            </a:r>
          </a:p>
          <a:p>
            <a:pPr lvl="2">
              <a:buFont typeface="Wingdings" panose="05000000000000000000" pitchFamily="2" charset="2"/>
              <a:buChar char="§"/>
            </a:pPr>
            <a:r>
              <a:rPr lang="en-US" sz="2000" dirty="0"/>
              <a:t>Need to focus on deep structural causes</a:t>
            </a:r>
          </a:p>
          <a:p>
            <a:pPr lvl="2">
              <a:buFont typeface="Wingdings" panose="05000000000000000000" pitchFamily="2" charset="2"/>
              <a:buChar char="§"/>
            </a:pPr>
            <a:r>
              <a:rPr lang="en-US" sz="2000" dirty="0"/>
              <a:t>Address issues of economic development and extreme poverty</a:t>
            </a:r>
          </a:p>
          <a:p>
            <a:pPr lvl="1">
              <a:buFont typeface="Wingdings" panose="05000000000000000000" pitchFamily="2" charset="2"/>
              <a:buChar char="§"/>
            </a:pPr>
            <a:r>
              <a:rPr lang="en-US" sz="2200" dirty="0"/>
              <a:t>The technological future</a:t>
            </a:r>
          </a:p>
          <a:p>
            <a:pPr lvl="2">
              <a:buFont typeface="Wingdings" panose="05000000000000000000" pitchFamily="2" charset="2"/>
              <a:buChar char="§"/>
            </a:pPr>
            <a:r>
              <a:rPr lang="en-US" sz="2000" dirty="0"/>
              <a:t>Prepare for shifts and tipping points</a:t>
            </a:r>
          </a:p>
          <a:p>
            <a:pPr lvl="2">
              <a:buFont typeface="Wingdings" panose="05000000000000000000" pitchFamily="2" charset="2"/>
              <a:buChar char="§"/>
            </a:pPr>
            <a:r>
              <a:rPr lang="en-US" sz="2000" dirty="0"/>
              <a:t>Work with key technology stakeholders</a:t>
            </a:r>
          </a:p>
        </p:txBody>
      </p:sp>
    </p:spTree>
    <p:extLst>
      <p:ext uri="{BB962C8B-B14F-4D97-AF65-F5344CB8AC3E}">
        <p14:creationId xmlns:p14="http://schemas.microsoft.com/office/powerpoint/2010/main" val="350944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B5465B-5085-422E-9CEE-987E2B94960A}"/>
              </a:ext>
            </a:extLst>
          </p:cNvPr>
          <p:cNvSpPr>
            <a:spLocks noGrp="1"/>
          </p:cNvSpPr>
          <p:nvPr>
            <p:ph type="title"/>
          </p:nvPr>
        </p:nvSpPr>
        <p:spPr>
          <a:xfrm>
            <a:off x="1066800" y="747758"/>
            <a:ext cx="10058400" cy="912002"/>
          </a:xfrm>
        </p:spPr>
        <p:txBody>
          <a:bodyPr>
            <a:noAutofit/>
          </a:bodyPr>
          <a:lstStyle/>
          <a:p>
            <a:pPr algn="ctr"/>
            <a:r>
              <a:rPr lang="en-US" sz="3600" dirty="0">
                <a:latin typeface="+mn-lt"/>
              </a:rPr>
              <a:t>Thank you for the support </a:t>
            </a:r>
            <a:br>
              <a:rPr lang="en-US" sz="3600" dirty="0">
                <a:latin typeface="+mn-lt"/>
              </a:rPr>
            </a:br>
            <a:r>
              <a:rPr lang="en-US" sz="3600" dirty="0">
                <a:latin typeface="+mn-lt"/>
              </a:rPr>
              <a:t>from our UNESCO ESD leaders!</a:t>
            </a:r>
          </a:p>
        </p:txBody>
      </p:sp>
      <p:sp>
        <p:nvSpPr>
          <p:cNvPr id="5" name="Content Placeholder 4">
            <a:extLst>
              <a:ext uri="{FF2B5EF4-FFF2-40B4-BE49-F238E27FC236}">
                <a16:creationId xmlns:a16="http://schemas.microsoft.com/office/drawing/2014/main" id="{8764C09D-0F71-4EB4-A69C-5FB79BA15557}"/>
              </a:ext>
            </a:extLst>
          </p:cNvPr>
          <p:cNvSpPr>
            <a:spLocks noGrp="1"/>
          </p:cNvSpPr>
          <p:nvPr>
            <p:ph sz="half" idx="1"/>
          </p:nvPr>
        </p:nvSpPr>
        <p:spPr>
          <a:xfrm>
            <a:off x="1247751" y="2023649"/>
            <a:ext cx="4937760" cy="4023360"/>
          </a:xfrm>
        </p:spPr>
        <p:txBody>
          <a:bodyPr>
            <a:normAutofit/>
          </a:bodyPr>
          <a:lstStyle/>
          <a:p>
            <a:pPr algn="ctr"/>
            <a:r>
              <a:rPr lang="en-US" dirty="0"/>
              <a:t>Alexander </a:t>
            </a:r>
            <a:r>
              <a:rPr lang="en-US" dirty="0" err="1"/>
              <a:t>Leicht</a:t>
            </a:r>
            <a:endParaRPr lang="en-US" dirty="0"/>
          </a:p>
          <a:p>
            <a:endParaRPr lang="en-US" dirty="0"/>
          </a:p>
          <a:p>
            <a:endParaRPr lang="en-US" dirty="0"/>
          </a:p>
        </p:txBody>
      </p:sp>
      <p:pic>
        <p:nvPicPr>
          <p:cNvPr id="2050" name="Picture 2" descr="Image result for alexander leicht unesco">
            <a:extLst>
              <a:ext uri="{FF2B5EF4-FFF2-40B4-BE49-F238E27FC236}">
                <a16:creationId xmlns:a16="http://schemas.microsoft.com/office/drawing/2014/main" id="{D3BE6008-BA62-40E8-9950-9B9BDF89A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227" y="2633523"/>
            <a:ext cx="1743075" cy="261937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a:extLst>
              <a:ext uri="{FF2B5EF4-FFF2-40B4-BE49-F238E27FC236}">
                <a16:creationId xmlns:a16="http://schemas.microsoft.com/office/drawing/2014/main" id="{C27C207B-501B-4A7A-9778-41463D7E0682}"/>
              </a:ext>
            </a:extLst>
          </p:cNvPr>
          <p:cNvSpPr txBox="1">
            <a:spLocks/>
          </p:cNvSpPr>
          <p:nvPr/>
        </p:nvSpPr>
        <p:spPr>
          <a:xfrm>
            <a:off x="7176169" y="2088965"/>
            <a:ext cx="2661852" cy="3628928"/>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8000" dirty="0"/>
              <a:t>Won Jung Byun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endParaRPr lang="en-US" sz="4500" u="sng" dirty="0">
              <a:solidFill>
                <a:schemeClr val="tx1"/>
              </a:solidFill>
            </a:endParaRPr>
          </a:p>
          <a:p>
            <a:pPr marL="0" indent="0" algn="ctr">
              <a:buNone/>
            </a:pPr>
            <a:endParaRPr lang="en-US" sz="4500" u="sng" dirty="0">
              <a:solidFill>
                <a:schemeClr val="tx1"/>
              </a:solidFill>
            </a:endParaRPr>
          </a:p>
          <a:p>
            <a:pPr algn="ctr"/>
            <a:r>
              <a:rPr lang="en-US" sz="7200" u="sng" dirty="0">
                <a:solidFill>
                  <a:schemeClr val="accent1"/>
                </a:solidFill>
              </a:rPr>
              <a:t>wj.byun@unesco.org</a:t>
            </a:r>
          </a:p>
        </p:txBody>
      </p:sp>
      <p:sp>
        <p:nvSpPr>
          <p:cNvPr id="7" name="Rectangle 6">
            <a:extLst>
              <a:ext uri="{FF2B5EF4-FFF2-40B4-BE49-F238E27FC236}">
                <a16:creationId xmlns:a16="http://schemas.microsoft.com/office/drawing/2014/main" id="{93269322-9719-41DF-BF67-5A29E646043E}"/>
              </a:ext>
            </a:extLst>
          </p:cNvPr>
          <p:cNvSpPr/>
          <p:nvPr/>
        </p:nvSpPr>
        <p:spPr>
          <a:xfrm>
            <a:off x="2520662" y="5533227"/>
            <a:ext cx="2391937" cy="369332"/>
          </a:xfrm>
          <a:prstGeom prst="rect">
            <a:avLst/>
          </a:prstGeom>
        </p:spPr>
        <p:txBody>
          <a:bodyPr wrap="none">
            <a:spAutoFit/>
          </a:bodyPr>
          <a:lstStyle/>
          <a:p>
            <a:r>
              <a:rPr lang="en-US" u="sng" dirty="0">
                <a:solidFill>
                  <a:schemeClr val="accent1"/>
                </a:solidFill>
                <a:hlinkClick r:id="rId3">
                  <a:extLst>
                    <a:ext uri="{A12FA001-AC4F-418D-AE19-62706E023703}">
                      <ahyp:hlinkClr xmlns:ahyp="http://schemas.microsoft.com/office/drawing/2018/hyperlinkcolor" val="tx"/>
                    </a:ext>
                  </a:extLst>
                </a:hlinkClick>
              </a:rPr>
              <a:t>future.esd@unesco.org</a:t>
            </a:r>
            <a:endParaRPr lang="en-US" u="sng" dirty="0">
              <a:solidFill>
                <a:schemeClr val="accent1"/>
              </a:solidFill>
            </a:endParaRPr>
          </a:p>
        </p:txBody>
      </p:sp>
      <p:pic>
        <p:nvPicPr>
          <p:cNvPr id="8" name="Picture 7" descr="A person wearing glasses and smiling at the camera&#10;&#10;Description automatically generated">
            <a:extLst>
              <a:ext uri="{FF2B5EF4-FFF2-40B4-BE49-F238E27FC236}">
                <a16:creationId xmlns:a16="http://schemas.microsoft.com/office/drawing/2014/main" id="{D86F79DE-1EC6-403B-A6AC-4A0DDB062BF6}"/>
              </a:ext>
            </a:extLst>
          </p:cNvPr>
          <p:cNvPicPr>
            <a:picLocks noChangeAspect="1"/>
          </p:cNvPicPr>
          <p:nvPr/>
        </p:nvPicPr>
        <p:blipFill rotWithShape="1">
          <a:blip r:embed="rId4"/>
          <a:srcRect t="19310" b="19050"/>
          <a:stretch/>
        </p:blipFill>
        <p:spPr>
          <a:xfrm>
            <a:off x="7343942" y="2685304"/>
            <a:ext cx="2240854" cy="2436251"/>
          </a:xfrm>
          <a:prstGeom prst="rect">
            <a:avLst/>
          </a:prstGeom>
        </p:spPr>
      </p:pic>
    </p:spTree>
    <p:extLst>
      <p:ext uri="{BB962C8B-B14F-4D97-AF65-F5344CB8AC3E}">
        <p14:creationId xmlns:p14="http://schemas.microsoft.com/office/powerpoint/2010/main" val="2037152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830362-F5FC-47BF-88AA-4461E247E3BE}"/>
              </a:ext>
            </a:extLst>
          </p:cNvPr>
          <p:cNvSpPr>
            <a:spLocks noGrp="1"/>
          </p:cNvSpPr>
          <p:nvPr>
            <p:ph type="title"/>
          </p:nvPr>
        </p:nvSpPr>
        <p:spPr/>
        <p:txBody>
          <a:bodyPr>
            <a:normAutofit/>
          </a:bodyPr>
          <a:lstStyle/>
          <a:p>
            <a:r>
              <a:rPr lang="en-US" sz="4400" dirty="0"/>
              <a:t>For additional UNESCO information:</a:t>
            </a:r>
          </a:p>
        </p:txBody>
      </p:sp>
      <p:sp>
        <p:nvSpPr>
          <p:cNvPr id="6" name="Content Placeholder 5">
            <a:extLst>
              <a:ext uri="{FF2B5EF4-FFF2-40B4-BE49-F238E27FC236}">
                <a16:creationId xmlns:a16="http://schemas.microsoft.com/office/drawing/2014/main" id="{415A8CD7-BA3C-4DCD-A1B9-B77873DBB8F4}"/>
              </a:ext>
            </a:extLst>
          </p:cNvPr>
          <p:cNvSpPr>
            <a:spLocks noGrp="1"/>
          </p:cNvSpPr>
          <p:nvPr>
            <p:ph idx="1"/>
          </p:nvPr>
        </p:nvSpPr>
        <p:spPr>
          <a:xfrm>
            <a:off x="1171421" y="2082702"/>
            <a:ext cx="10058400" cy="2610832"/>
          </a:xfrm>
        </p:spPr>
        <p:txBody>
          <a:bodyPr>
            <a:normAutofit/>
          </a:bodyPr>
          <a:lstStyle/>
          <a:p>
            <a:endParaRPr lang="en-US" u="sng" dirty="0">
              <a:hlinkClick r:id="rId2"/>
            </a:endParaRPr>
          </a:p>
          <a:p>
            <a:r>
              <a:rPr lang="en-US" sz="2400" dirty="0"/>
              <a:t>Visit:  </a:t>
            </a:r>
            <a:r>
              <a:rPr lang="en-US" sz="2400" dirty="0">
                <a:hlinkClick r:id="rId3"/>
              </a:rPr>
              <a:t>https://en.unesco.org/themes/education-sustainable-development</a:t>
            </a:r>
            <a:endParaRPr lang="en-US" sz="2400" dirty="0"/>
          </a:p>
          <a:p>
            <a:endParaRPr lang="en-US" sz="2400" dirty="0"/>
          </a:p>
          <a:p>
            <a:r>
              <a:rPr lang="en-US" sz="2400" dirty="0"/>
              <a:t>Sign up for ESD Zoom Newsletter: </a:t>
            </a:r>
            <a:r>
              <a:rPr lang="en-US" altLang="en-US" sz="2400" dirty="0">
                <a:solidFill>
                  <a:srgbClr val="1155CC"/>
                </a:solidFill>
                <a:latin typeface="Calibri" panose="020F0502020204030204" pitchFamily="34" charset="0"/>
                <a:cs typeface="Calibri" panose="020F0502020204030204" pitchFamily="34" charset="0"/>
                <a:hlinkClick r:id="rId4"/>
              </a:rPr>
              <a:t>https://en.unesco.org/esd-newsletter</a:t>
            </a:r>
            <a:endParaRPr lang="en-US" sz="2400" u="sng" dirty="0"/>
          </a:p>
          <a:p>
            <a:pPr marL="0" indent="0">
              <a:buNone/>
            </a:pPr>
            <a:r>
              <a:rPr lang="en-US" sz="2400" dirty="0"/>
              <a:t> </a:t>
            </a:r>
          </a:p>
          <a:p>
            <a:endParaRPr lang="en-US" sz="2400" dirty="0"/>
          </a:p>
          <a:p>
            <a:endParaRPr lang="en-US" dirty="0"/>
          </a:p>
        </p:txBody>
      </p:sp>
      <p:pic>
        <p:nvPicPr>
          <p:cNvPr id="4" name="Picture 3">
            <a:extLst>
              <a:ext uri="{FF2B5EF4-FFF2-40B4-BE49-F238E27FC236}">
                <a16:creationId xmlns:a16="http://schemas.microsoft.com/office/drawing/2014/main" id="{73FBDF08-ED07-45F3-A6AD-8AF07FEDFE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7092" y="4409506"/>
            <a:ext cx="3997816" cy="1918951"/>
          </a:xfrm>
          <a:prstGeom prst="rect">
            <a:avLst/>
          </a:prstGeom>
        </p:spPr>
      </p:pic>
    </p:spTree>
    <p:extLst>
      <p:ext uri="{BB962C8B-B14F-4D97-AF65-F5344CB8AC3E}">
        <p14:creationId xmlns:p14="http://schemas.microsoft.com/office/powerpoint/2010/main" val="1772461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494345" y="501561"/>
            <a:ext cx="7037408" cy="933076"/>
          </a:xfrm>
        </p:spPr>
        <p:txBody>
          <a:bodyPr>
            <a:normAutofit fontScale="90000"/>
          </a:bodyPr>
          <a:lstStyle/>
          <a:p>
            <a:pPr algn="ctr"/>
            <a:r>
              <a:rPr lang="en-US" dirty="0"/>
              <a:t>Thank you!  Merci beaucoup!</a:t>
            </a:r>
          </a:p>
        </p:txBody>
      </p:sp>
      <p:sp>
        <p:nvSpPr>
          <p:cNvPr id="9" name="Content Placeholder 8"/>
          <p:cNvSpPr>
            <a:spLocks noGrp="1"/>
          </p:cNvSpPr>
          <p:nvPr>
            <p:ph idx="1"/>
          </p:nvPr>
        </p:nvSpPr>
        <p:spPr>
          <a:xfrm>
            <a:off x="848013" y="2182780"/>
            <a:ext cx="6474594" cy="933076"/>
          </a:xfrm>
        </p:spPr>
        <p:txBody>
          <a:bodyPr>
            <a:normAutofit/>
          </a:bodyPr>
          <a:lstStyle/>
          <a:p>
            <a:pPr algn="ctr"/>
            <a:r>
              <a:rPr lang="en-US" sz="3200" dirty="0"/>
              <a:t>Comments?  Questions?  Ideas?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6372" y="2507215"/>
            <a:ext cx="3010765" cy="3102277"/>
          </a:xfrm>
          <a:prstGeom prst="rect">
            <a:avLst/>
          </a:prstGeom>
        </p:spPr>
      </p:pic>
      <p:sp>
        <p:nvSpPr>
          <p:cNvPr id="2" name="Rectangle 1"/>
          <p:cNvSpPr/>
          <p:nvPr/>
        </p:nvSpPr>
        <p:spPr>
          <a:xfrm>
            <a:off x="1013496" y="3285745"/>
            <a:ext cx="5943599" cy="2677656"/>
          </a:xfrm>
          <a:prstGeom prst="rect">
            <a:avLst/>
          </a:prstGeom>
        </p:spPr>
        <p:txBody>
          <a:bodyPr wrap="square">
            <a:spAutoFit/>
          </a:bodyPr>
          <a:lstStyle/>
          <a:p>
            <a:pPr algn="ctr"/>
            <a:r>
              <a:rPr lang="en-US" sz="2400" dirty="0"/>
              <a:t>Dr. Kim Smith</a:t>
            </a:r>
          </a:p>
          <a:p>
            <a:pPr algn="ctr"/>
            <a:endParaRPr lang="en-US" sz="2400" dirty="0">
              <a:hlinkClick r:id="rId3"/>
            </a:endParaRPr>
          </a:p>
          <a:p>
            <a:pPr algn="ctr"/>
            <a:r>
              <a:rPr lang="en-US" sz="2400" dirty="0">
                <a:hlinkClick r:id="rId3"/>
              </a:rPr>
              <a:t>kdsmith@pcc.edu</a:t>
            </a:r>
            <a:endParaRPr lang="en-US" sz="2400" dirty="0"/>
          </a:p>
          <a:p>
            <a:pPr algn="ctr"/>
            <a:endParaRPr lang="en-US" sz="2400" dirty="0">
              <a:hlinkClick r:id="rId4"/>
            </a:endParaRPr>
          </a:p>
          <a:p>
            <a:pPr algn="ctr"/>
            <a:r>
              <a:rPr lang="en-US" sz="2400" dirty="0">
                <a:hlinkClick r:id="rId4"/>
              </a:rPr>
              <a:t>www.gpsen.org</a:t>
            </a:r>
            <a:endParaRPr lang="en-US" sz="2400" dirty="0"/>
          </a:p>
          <a:p>
            <a:pPr algn="ctr"/>
            <a:endParaRPr lang="en-US" sz="2400" dirty="0"/>
          </a:p>
          <a:p>
            <a:pPr algn="ctr"/>
            <a:r>
              <a:rPr lang="en-US" sz="2400" dirty="0"/>
              <a:t>Educate ~ Empower ~ Engage</a:t>
            </a:r>
          </a:p>
        </p:txBody>
      </p:sp>
    </p:spTree>
    <p:extLst>
      <p:ext uri="{BB962C8B-B14F-4D97-AF65-F5344CB8AC3E}">
        <p14:creationId xmlns:p14="http://schemas.microsoft.com/office/powerpoint/2010/main" val="292682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3547" b="6367"/>
          <a:stretch/>
        </p:blipFill>
        <p:spPr>
          <a:xfrm>
            <a:off x="7621040" y="3943759"/>
            <a:ext cx="4461870" cy="2436068"/>
          </a:xfrm>
          <a:prstGeom prst="rect">
            <a:avLst/>
          </a:prstGeom>
        </p:spPr>
      </p:pic>
      <p:sp>
        <p:nvSpPr>
          <p:cNvPr id="2" name="Title 1"/>
          <p:cNvSpPr>
            <a:spLocks noGrp="1"/>
          </p:cNvSpPr>
          <p:nvPr>
            <p:ph type="title" idx="4294967295"/>
          </p:nvPr>
        </p:nvSpPr>
        <p:spPr>
          <a:xfrm>
            <a:off x="3331931" y="560043"/>
            <a:ext cx="5140225" cy="525162"/>
          </a:xfrm>
        </p:spPr>
        <p:txBody>
          <a:bodyPr>
            <a:noAutofit/>
          </a:bodyPr>
          <a:lstStyle/>
          <a:p>
            <a:pPr algn="ctr"/>
            <a:r>
              <a:rPr lang="en-US" sz="4400" dirty="0">
                <a:latin typeface="+mn-lt"/>
              </a:rPr>
              <a:t>Why now? </a:t>
            </a:r>
          </a:p>
        </p:txBody>
      </p:sp>
      <p:pic>
        <p:nvPicPr>
          <p:cNvPr id="5" name="Picture 4"/>
          <p:cNvPicPr>
            <a:picLocks noChangeAspect="1"/>
          </p:cNvPicPr>
          <p:nvPr/>
        </p:nvPicPr>
        <p:blipFill>
          <a:blip r:embed="rId3"/>
          <a:stretch>
            <a:fillRect/>
          </a:stretch>
        </p:blipFill>
        <p:spPr>
          <a:xfrm>
            <a:off x="109090" y="1509450"/>
            <a:ext cx="3917561" cy="2518432"/>
          </a:xfrm>
          <a:prstGeom prst="rect">
            <a:avLst/>
          </a:prstGeom>
        </p:spPr>
      </p:pic>
      <p:pic>
        <p:nvPicPr>
          <p:cNvPr id="6" name="Picture 5"/>
          <p:cNvPicPr>
            <a:picLocks noChangeAspect="1"/>
          </p:cNvPicPr>
          <p:nvPr/>
        </p:nvPicPr>
        <p:blipFill>
          <a:blip r:embed="rId4"/>
          <a:stretch>
            <a:fillRect/>
          </a:stretch>
        </p:blipFill>
        <p:spPr>
          <a:xfrm>
            <a:off x="4026651" y="1509450"/>
            <a:ext cx="3989008" cy="2503403"/>
          </a:xfrm>
          <a:prstGeom prst="rect">
            <a:avLst/>
          </a:prstGeom>
        </p:spPr>
      </p:pic>
      <p:pic>
        <p:nvPicPr>
          <p:cNvPr id="7" name="Picture 6"/>
          <p:cNvPicPr>
            <a:picLocks noChangeAspect="1"/>
          </p:cNvPicPr>
          <p:nvPr/>
        </p:nvPicPr>
        <p:blipFill rotWithShape="1">
          <a:blip r:embed="rId5"/>
          <a:srcRect b="8528"/>
          <a:stretch/>
        </p:blipFill>
        <p:spPr>
          <a:xfrm>
            <a:off x="4026651" y="3800640"/>
            <a:ext cx="3750786" cy="2579188"/>
          </a:xfrm>
          <a:prstGeom prst="rect">
            <a:avLst/>
          </a:prstGeom>
        </p:spPr>
      </p:pic>
      <p:pic>
        <p:nvPicPr>
          <p:cNvPr id="10" name="Picture 9"/>
          <p:cNvPicPr>
            <a:picLocks noChangeAspect="1"/>
          </p:cNvPicPr>
          <p:nvPr/>
        </p:nvPicPr>
        <p:blipFill>
          <a:blip r:embed="rId6"/>
          <a:stretch>
            <a:fillRect/>
          </a:stretch>
        </p:blipFill>
        <p:spPr>
          <a:xfrm>
            <a:off x="7777437" y="1509450"/>
            <a:ext cx="4305473" cy="2436068"/>
          </a:xfrm>
          <a:prstGeom prst="rect">
            <a:avLst/>
          </a:prstGeom>
        </p:spPr>
      </p:pic>
      <p:pic>
        <p:nvPicPr>
          <p:cNvPr id="1028" name="Picture 4" descr="Image: Australia bushfire, David Gray / Getty Images">
            <a:extLst>
              <a:ext uri="{FF2B5EF4-FFF2-40B4-BE49-F238E27FC236}">
                <a16:creationId xmlns:a16="http://schemas.microsoft.com/office/drawing/2014/main" id="{C41ED7CA-A38C-4571-9A1C-87BFF281C8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422"/>
          <a:stretch/>
        </p:blipFill>
        <p:spPr bwMode="auto">
          <a:xfrm>
            <a:off x="109090" y="4012852"/>
            <a:ext cx="3917561" cy="23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3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8E451-619D-4552-AD9F-45D0BF542F76}"/>
              </a:ext>
            </a:extLst>
          </p:cNvPr>
          <p:cNvSpPr>
            <a:spLocks noGrp="1"/>
          </p:cNvSpPr>
          <p:nvPr>
            <p:ph type="title"/>
          </p:nvPr>
        </p:nvSpPr>
        <p:spPr/>
        <p:txBody>
          <a:bodyPr/>
          <a:lstStyle/>
          <a:p>
            <a:r>
              <a:rPr lang="en-US" dirty="0">
                <a:latin typeface="+mn-lt"/>
              </a:rPr>
              <a:t>Why ESD?</a:t>
            </a:r>
          </a:p>
        </p:txBody>
      </p:sp>
      <p:sp>
        <p:nvSpPr>
          <p:cNvPr id="3" name="Content Placeholder 2">
            <a:extLst>
              <a:ext uri="{FF2B5EF4-FFF2-40B4-BE49-F238E27FC236}">
                <a16:creationId xmlns:a16="http://schemas.microsoft.com/office/drawing/2014/main" id="{1BB120ED-2821-450E-AFE5-168D06E4BB50}"/>
              </a:ext>
            </a:extLst>
          </p:cNvPr>
          <p:cNvSpPr>
            <a:spLocks noGrp="1"/>
          </p:cNvSpPr>
          <p:nvPr>
            <p:ph idx="1"/>
          </p:nvPr>
        </p:nvSpPr>
        <p:spPr>
          <a:xfrm>
            <a:off x="798652" y="2231348"/>
            <a:ext cx="7268901" cy="3267447"/>
          </a:xfrm>
        </p:spPr>
        <p:txBody>
          <a:bodyPr>
            <a:noAutofit/>
          </a:bodyPr>
          <a:lstStyle/>
          <a:p>
            <a:r>
              <a:rPr lang="en-US" sz="2200" dirty="0">
                <a:solidFill>
                  <a:srgbClr val="333333"/>
                </a:solidFill>
              </a:rPr>
              <a:t>Education for Sustainable Development (ESD) equips learners with the knowledge, skills, values, and attitudes needed to contribute to a more inclusive, just, peaceful, and sustainable world.</a:t>
            </a:r>
          </a:p>
          <a:p>
            <a:endParaRPr lang="en-US" sz="2200" dirty="0">
              <a:solidFill>
                <a:srgbClr val="333333"/>
              </a:solidFill>
            </a:endParaRPr>
          </a:p>
          <a:p>
            <a:r>
              <a:rPr lang="en-US" sz="2200" dirty="0">
                <a:solidFill>
                  <a:srgbClr val="333333"/>
                </a:solidFill>
              </a:rPr>
              <a:t>Emphasize the need for education in all forms:  </a:t>
            </a:r>
          </a:p>
          <a:p>
            <a:pPr lvl="1">
              <a:buFont typeface="Wingdings" panose="05000000000000000000" pitchFamily="2" charset="2"/>
              <a:buChar char="§"/>
            </a:pPr>
            <a:r>
              <a:rPr lang="en-US" sz="2200" dirty="0">
                <a:solidFill>
                  <a:srgbClr val="333333"/>
                </a:solidFill>
              </a:rPr>
              <a:t>formal (schools and higher education)</a:t>
            </a:r>
          </a:p>
          <a:p>
            <a:pPr lvl="1">
              <a:buFont typeface="Wingdings" panose="05000000000000000000" pitchFamily="2" charset="2"/>
              <a:buChar char="§"/>
            </a:pPr>
            <a:r>
              <a:rPr lang="en-US" sz="2200" dirty="0">
                <a:solidFill>
                  <a:srgbClr val="333333"/>
                </a:solidFill>
              </a:rPr>
              <a:t>non-formal (government and non-profit workshops; workforce training)</a:t>
            </a:r>
          </a:p>
          <a:p>
            <a:pPr lvl="1">
              <a:buFont typeface="Wingdings" panose="05000000000000000000" pitchFamily="2" charset="2"/>
              <a:buChar char="§"/>
            </a:pPr>
            <a:r>
              <a:rPr lang="en-US" sz="2200" dirty="0">
                <a:solidFill>
                  <a:srgbClr val="333333"/>
                </a:solidFill>
              </a:rPr>
              <a:t>informal education (media and public awareness campaigns)</a:t>
            </a:r>
          </a:p>
        </p:txBody>
      </p:sp>
      <p:pic>
        <p:nvPicPr>
          <p:cNvPr id="4" name="Picture 3">
            <a:extLst>
              <a:ext uri="{FF2B5EF4-FFF2-40B4-BE49-F238E27FC236}">
                <a16:creationId xmlns:a16="http://schemas.microsoft.com/office/drawing/2014/main" id="{FC42156C-F6EC-4384-9675-9F6C664DC1EF}"/>
              </a:ext>
            </a:extLst>
          </p:cNvPr>
          <p:cNvPicPr>
            <a:picLocks noChangeAspect="1"/>
          </p:cNvPicPr>
          <p:nvPr/>
        </p:nvPicPr>
        <p:blipFill>
          <a:blip r:embed="rId2"/>
          <a:stretch>
            <a:fillRect/>
          </a:stretch>
        </p:blipFill>
        <p:spPr>
          <a:xfrm>
            <a:off x="8698512" y="2948791"/>
            <a:ext cx="2585698" cy="2098781"/>
          </a:xfrm>
          <a:prstGeom prst="rect">
            <a:avLst/>
          </a:prstGeom>
        </p:spPr>
      </p:pic>
    </p:spTree>
    <p:extLst>
      <p:ext uri="{BB962C8B-B14F-4D97-AF65-F5344CB8AC3E}">
        <p14:creationId xmlns:p14="http://schemas.microsoft.com/office/powerpoint/2010/main" val="655429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D8436-2001-4A2A-B834-952044B88317}"/>
              </a:ext>
            </a:extLst>
          </p:cNvPr>
          <p:cNvSpPr>
            <a:spLocks noGrp="1"/>
          </p:cNvSpPr>
          <p:nvPr>
            <p:ph type="title"/>
          </p:nvPr>
        </p:nvSpPr>
        <p:spPr>
          <a:xfrm>
            <a:off x="135924" y="2508422"/>
            <a:ext cx="3762633" cy="1715936"/>
          </a:xfrm>
        </p:spPr>
        <p:txBody>
          <a:bodyPr>
            <a:noAutofit/>
          </a:bodyPr>
          <a:lstStyle/>
          <a:p>
            <a:pPr algn="ctr"/>
            <a:r>
              <a:rPr lang="en-US" sz="4200" dirty="0">
                <a:latin typeface="+mn-lt"/>
              </a:rPr>
              <a:t>“A Framework For ESD </a:t>
            </a:r>
            <a:br>
              <a:rPr lang="en-US" sz="4200" dirty="0">
                <a:latin typeface="+mn-lt"/>
              </a:rPr>
            </a:br>
            <a:r>
              <a:rPr lang="en-US" sz="4200" dirty="0">
                <a:latin typeface="+mn-lt"/>
              </a:rPr>
              <a:t>Beyond 2019”</a:t>
            </a:r>
          </a:p>
        </p:txBody>
      </p:sp>
      <p:sp>
        <p:nvSpPr>
          <p:cNvPr id="3" name="Rectangle 2">
            <a:extLst>
              <a:ext uri="{FF2B5EF4-FFF2-40B4-BE49-F238E27FC236}">
                <a16:creationId xmlns:a16="http://schemas.microsoft.com/office/drawing/2014/main" id="{E2CA4962-2ABB-421A-A794-414E7B6B21B2}"/>
              </a:ext>
            </a:extLst>
          </p:cNvPr>
          <p:cNvSpPr/>
          <p:nvPr/>
        </p:nvSpPr>
        <p:spPr>
          <a:xfrm>
            <a:off x="4911811" y="2151727"/>
            <a:ext cx="6518189" cy="2554545"/>
          </a:xfrm>
          <a:prstGeom prst="rect">
            <a:avLst/>
          </a:prstGeom>
        </p:spPr>
        <p:txBody>
          <a:bodyPr wrap="square">
            <a:spAutoFit/>
          </a:bodyPr>
          <a:lstStyle/>
          <a:p>
            <a:pPr marL="285750" indent="-285750">
              <a:buFont typeface="Arial" panose="020B0604020202020204" pitchFamily="34" charset="0"/>
              <a:buChar char="•"/>
            </a:pPr>
            <a:r>
              <a:rPr lang="en-US" sz="3200" dirty="0"/>
              <a:t>Where have we been?</a:t>
            </a:r>
          </a:p>
          <a:p>
            <a:endParaRPr lang="en-US" sz="3200" dirty="0"/>
          </a:p>
          <a:p>
            <a:pPr marL="285750" indent="-285750">
              <a:buFont typeface="Arial" panose="020B0604020202020204" pitchFamily="34" charset="0"/>
              <a:buChar char="•"/>
            </a:pPr>
            <a:r>
              <a:rPr lang="en-US" sz="3200" dirty="0"/>
              <a:t>How can we make a difference?</a:t>
            </a:r>
          </a:p>
          <a:p>
            <a:r>
              <a:rPr lang="en-US" sz="3200" dirty="0"/>
              <a:t>  </a:t>
            </a:r>
          </a:p>
          <a:p>
            <a:pPr marL="285750" indent="-285750">
              <a:buFont typeface="Arial" panose="020B0604020202020204" pitchFamily="34" charset="0"/>
              <a:buChar char="•"/>
            </a:pPr>
            <a:r>
              <a:rPr lang="en-US" sz="3200" dirty="0"/>
              <a:t>What’s next?</a:t>
            </a:r>
          </a:p>
        </p:txBody>
      </p:sp>
    </p:spTree>
    <p:extLst>
      <p:ext uri="{BB962C8B-B14F-4D97-AF65-F5344CB8AC3E}">
        <p14:creationId xmlns:p14="http://schemas.microsoft.com/office/powerpoint/2010/main" val="4198553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CBC85BC6-BC77-47B9-8CDA-94CADA90633B}"/>
              </a:ext>
            </a:extLst>
          </p:cNvPr>
          <p:cNvPicPr>
            <a:picLocks noChangeAspect="1"/>
          </p:cNvPicPr>
          <p:nvPr/>
        </p:nvPicPr>
        <p:blipFill>
          <a:blip r:embed="rId2"/>
          <a:stretch>
            <a:fillRect/>
          </a:stretch>
        </p:blipFill>
        <p:spPr>
          <a:xfrm>
            <a:off x="728094" y="1525326"/>
            <a:ext cx="2859280" cy="2644949"/>
          </a:xfrm>
          <a:prstGeom prst="rect">
            <a:avLst/>
          </a:prstGeom>
        </p:spPr>
      </p:pic>
      <p:sp>
        <p:nvSpPr>
          <p:cNvPr id="3" name="TextBox 2">
            <a:extLst>
              <a:ext uri="{FF2B5EF4-FFF2-40B4-BE49-F238E27FC236}">
                <a16:creationId xmlns:a16="http://schemas.microsoft.com/office/drawing/2014/main" id="{97AEB832-6BCC-4796-8177-CB03CD7E3576}"/>
              </a:ext>
            </a:extLst>
          </p:cNvPr>
          <p:cNvSpPr txBox="1"/>
          <p:nvPr/>
        </p:nvSpPr>
        <p:spPr>
          <a:xfrm>
            <a:off x="484704" y="4320625"/>
            <a:ext cx="3434751" cy="769441"/>
          </a:xfrm>
          <a:prstGeom prst="rect">
            <a:avLst/>
          </a:prstGeom>
          <a:noFill/>
        </p:spPr>
        <p:txBody>
          <a:bodyPr wrap="square" rtlCol="0">
            <a:spAutoFit/>
          </a:bodyPr>
          <a:lstStyle/>
          <a:p>
            <a:pPr algn="ctr"/>
            <a:r>
              <a:rPr lang="en-US" sz="2200" dirty="0"/>
              <a:t>Earth Summit (Rio, 1992)</a:t>
            </a:r>
          </a:p>
          <a:p>
            <a:pPr algn="ctr"/>
            <a:r>
              <a:rPr lang="en-US" sz="2200" dirty="0"/>
              <a:t>Ch. 36, Agenda 21</a:t>
            </a:r>
          </a:p>
        </p:txBody>
      </p:sp>
      <p:pic>
        <p:nvPicPr>
          <p:cNvPr id="11" name="Picture 10">
            <a:extLst>
              <a:ext uri="{FF2B5EF4-FFF2-40B4-BE49-F238E27FC236}">
                <a16:creationId xmlns:a16="http://schemas.microsoft.com/office/drawing/2014/main" id="{73962CD7-4038-42C7-8F0C-0019F0BF9C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627" y="1936861"/>
            <a:ext cx="4430264" cy="2126526"/>
          </a:xfrm>
          <a:prstGeom prst="rect">
            <a:avLst/>
          </a:prstGeom>
        </p:spPr>
      </p:pic>
      <p:pic>
        <p:nvPicPr>
          <p:cNvPr id="12" name="Content Placeholder 7">
            <a:extLst>
              <a:ext uri="{FF2B5EF4-FFF2-40B4-BE49-F238E27FC236}">
                <a16:creationId xmlns:a16="http://schemas.microsoft.com/office/drawing/2014/main" id="{A7D482CE-90AE-4729-B8E4-F69F300D04CB}"/>
              </a:ext>
            </a:extLst>
          </p:cNvPr>
          <p:cNvPicPr>
            <a:picLocks noChangeAspect="1"/>
          </p:cNvPicPr>
          <p:nvPr/>
        </p:nvPicPr>
        <p:blipFill>
          <a:blip r:embed="rId4"/>
          <a:stretch>
            <a:fillRect/>
          </a:stretch>
        </p:blipFill>
        <p:spPr>
          <a:xfrm>
            <a:off x="8604628" y="1448790"/>
            <a:ext cx="3102668" cy="3102668"/>
          </a:xfrm>
          <a:prstGeom prst="rect">
            <a:avLst/>
          </a:prstGeom>
        </p:spPr>
      </p:pic>
    </p:spTree>
    <p:extLst>
      <p:ext uri="{BB962C8B-B14F-4D97-AF65-F5344CB8AC3E}">
        <p14:creationId xmlns:p14="http://schemas.microsoft.com/office/powerpoint/2010/main" val="266480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29163CBE-0A0D-4595-B1DA-231800EEE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381" y="500348"/>
            <a:ext cx="5599771" cy="5599771"/>
          </a:xfrm>
          <a:prstGeom prst="rect">
            <a:avLst/>
          </a:prstGeom>
        </p:spPr>
      </p:pic>
      <p:pic>
        <p:nvPicPr>
          <p:cNvPr id="3" name="Picture 2">
            <a:extLst>
              <a:ext uri="{FF2B5EF4-FFF2-40B4-BE49-F238E27FC236}">
                <a16:creationId xmlns:a16="http://schemas.microsoft.com/office/drawing/2014/main" id="{E054B31A-AE51-4619-9484-267053355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769" y="1794725"/>
            <a:ext cx="4675096" cy="2119938"/>
          </a:xfrm>
          <a:prstGeom prst="rect">
            <a:avLst/>
          </a:prstGeom>
        </p:spPr>
      </p:pic>
      <p:sp>
        <p:nvSpPr>
          <p:cNvPr id="4" name="TextBox 3">
            <a:extLst>
              <a:ext uri="{FF2B5EF4-FFF2-40B4-BE49-F238E27FC236}">
                <a16:creationId xmlns:a16="http://schemas.microsoft.com/office/drawing/2014/main" id="{7D8ABF20-6FAC-48C1-9F3E-8B3B25127F21}"/>
              </a:ext>
            </a:extLst>
          </p:cNvPr>
          <p:cNvSpPr txBox="1"/>
          <p:nvPr/>
        </p:nvSpPr>
        <p:spPr>
          <a:xfrm>
            <a:off x="1859058" y="4188307"/>
            <a:ext cx="2995246" cy="461665"/>
          </a:xfrm>
          <a:prstGeom prst="rect">
            <a:avLst/>
          </a:prstGeom>
          <a:noFill/>
        </p:spPr>
        <p:txBody>
          <a:bodyPr wrap="square" rtlCol="0">
            <a:spAutoFit/>
          </a:bodyPr>
          <a:lstStyle/>
          <a:p>
            <a:r>
              <a:rPr lang="en-US" sz="2400" b="1" dirty="0"/>
              <a:t>(Rio de Janeiro, 2012)</a:t>
            </a:r>
          </a:p>
        </p:txBody>
      </p:sp>
    </p:spTree>
    <p:extLst>
      <p:ext uri="{BB962C8B-B14F-4D97-AF65-F5344CB8AC3E}">
        <p14:creationId xmlns:p14="http://schemas.microsoft.com/office/powerpoint/2010/main" val="100915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2307"/>
          <a:stretch/>
        </p:blipFill>
        <p:spPr>
          <a:xfrm>
            <a:off x="6152833" y="293076"/>
            <a:ext cx="5748752" cy="5779477"/>
          </a:xfrm>
          <a:prstGeom prst="rect">
            <a:avLst/>
          </a:prstGeom>
        </p:spPr>
      </p:pic>
      <p:sp>
        <p:nvSpPr>
          <p:cNvPr id="8" name="Content Placeholder 7">
            <a:extLst>
              <a:ext uri="{FF2B5EF4-FFF2-40B4-BE49-F238E27FC236}">
                <a16:creationId xmlns:a16="http://schemas.microsoft.com/office/drawing/2014/main" id="{A2D6CE5D-5517-43AA-8299-853445F34F40}"/>
              </a:ext>
            </a:extLst>
          </p:cNvPr>
          <p:cNvSpPr>
            <a:spLocks noGrp="1"/>
          </p:cNvSpPr>
          <p:nvPr>
            <p:ph idx="4294967295"/>
          </p:nvPr>
        </p:nvSpPr>
        <p:spPr>
          <a:xfrm>
            <a:off x="405757" y="2028238"/>
            <a:ext cx="5354168" cy="2448048"/>
          </a:xfrm>
        </p:spPr>
        <p:txBody>
          <a:bodyPr>
            <a:normAutofit/>
          </a:bodyPr>
          <a:lstStyle/>
          <a:p>
            <a:pPr lvl="2">
              <a:buFont typeface="Wingdings" panose="05000000000000000000" pitchFamily="2" charset="2"/>
              <a:buChar char="§"/>
            </a:pPr>
            <a:r>
              <a:rPr lang="en-US" sz="2600" dirty="0"/>
              <a:t> UNESCO World Summit on ESD         (2014)</a:t>
            </a:r>
          </a:p>
          <a:p>
            <a:pPr marL="384048" lvl="2" indent="0">
              <a:buNone/>
            </a:pPr>
            <a:endParaRPr lang="en-US" sz="2600" dirty="0"/>
          </a:p>
          <a:p>
            <a:pPr lvl="2">
              <a:buFont typeface="Wingdings" panose="05000000000000000000" pitchFamily="2" charset="2"/>
              <a:buChar char="§"/>
            </a:pPr>
            <a:r>
              <a:rPr lang="en-US" sz="2600" dirty="0"/>
              <a:t> Global Action </a:t>
            </a:r>
            <a:r>
              <a:rPr lang="en-US" sz="2600" dirty="0" err="1"/>
              <a:t>Programme</a:t>
            </a:r>
            <a:r>
              <a:rPr lang="en-US" sz="2600" dirty="0"/>
              <a:t> on ESD (2015-2019)</a:t>
            </a:r>
            <a:endParaRPr lang="en-US" dirty="0"/>
          </a:p>
          <a:p>
            <a:endParaRPr lang="en-US" dirty="0"/>
          </a:p>
        </p:txBody>
      </p:sp>
    </p:spTree>
    <p:extLst>
      <p:ext uri="{BB962C8B-B14F-4D97-AF65-F5344CB8AC3E}">
        <p14:creationId xmlns:p14="http://schemas.microsoft.com/office/powerpoint/2010/main" val="373169108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42845</TotalTime>
  <Words>1194</Words>
  <Application>Microsoft Office PowerPoint</Application>
  <PresentationFormat>Widescreen</PresentationFormat>
  <Paragraphs>199</Paragraphs>
  <Slides>35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Wingdings</vt:lpstr>
      <vt:lpstr>Retrospect</vt:lpstr>
      <vt:lpstr>ESD for 2030:  The Future Depends on Us!</vt:lpstr>
      <vt:lpstr>PowerPoint Presentation</vt:lpstr>
      <vt:lpstr>PowerPoint Presentation</vt:lpstr>
      <vt:lpstr>Why now? </vt:lpstr>
      <vt:lpstr>Why ESD?</vt:lpstr>
      <vt:lpstr>“A Framework For ESD  Beyond 2019”</vt:lpstr>
      <vt:lpstr>PowerPoint Presentation</vt:lpstr>
      <vt:lpstr>PowerPoint Presentation</vt:lpstr>
      <vt:lpstr>PowerPoint Presentation</vt:lpstr>
      <vt:lpstr>PowerPoint Presentation</vt:lpstr>
      <vt:lpstr>Agenda 2030 (2015)</vt:lpstr>
      <vt:lpstr>SDG 4.7: Education for Sustainable Development (ESD)</vt:lpstr>
      <vt:lpstr>PowerPoint Presentation</vt:lpstr>
      <vt:lpstr>PowerPoint Presentation</vt:lpstr>
      <vt:lpstr>Cross-cutting Key Competencies for Achieving the SDGs</vt:lpstr>
      <vt:lpstr>Post-GAP (2020-2030): What’s Next?</vt:lpstr>
      <vt:lpstr>Consultation Meetings on the Future of ESD</vt:lpstr>
      <vt:lpstr>UNESCO launches new framework and UN decade! “Education for Sustainable Development:  Towards achieving the SDGs” (ESD for 2030)</vt:lpstr>
      <vt:lpstr>ESD for 2030 Priority Action Areas </vt:lpstr>
      <vt:lpstr>Advancing Policy:   Missions and Strategic Plans</vt:lpstr>
      <vt:lpstr>The Role of Civil Society:  We Are Still In</vt:lpstr>
      <vt:lpstr>Transforming Learning and Training Environments </vt:lpstr>
      <vt:lpstr>Building Capacity of Educators and Trainers</vt:lpstr>
      <vt:lpstr>ESD in Curricula and Textbooks</vt:lpstr>
      <vt:lpstr>ESD in Teacher Education</vt:lpstr>
      <vt:lpstr>Empowering and Mobilizing Youth</vt:lpstr>
      <vt:lpstr>Accelerating Sustainable Solutions  at the Local Level</vt:lpstr>
      <vt:lpstr>PowerPoint Presentation</vt:lpstr>
      <vt:lpstr>PowerPoint Presentation</vt:lpstr>
      <vt:lpstr>UNESCO World Conference in ESD Berlin, Germany,  June 2-4, 2020</vt:lpstr>
      <vt:lpstr>Conference Participants</vt:lpstr>
      <vt:lpstr>Final UNESCO Reflections on “ESD for 2030”</vt:lpstr>
      <vt:lpstr>Thank you for the support  from our UNESCO ESD leaders!</vt:lpstr>
      <vt:lpstr>For additional UNESCO information:</vt:lpstr>
      <vt:lpstr>Thank you!  Merci beaucoup!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We’re all in this  together</dc:title>
  <dc:creator>BSchoon</dc:creator>
  <cp:lastModifiedBy>Owner</cp:lastModifiedBy>
  <cp:revision>350</cp:revision>
  <dcterms:created xsi:type="dcterms:W3CDTF">2015-10-06T18:14:26Z</dcterms:created>
  <dcterms:modified xsi:type="dcterms:W3CDTF">2020-01-22T19:29:53Z</dcterms:modified>
</cp:coreProperties>
</file>